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94" r:id="rId9"/>
    <p:sldId id="264" r:id="rId10"/>
    <p:sldId id="265" r:id="rId11"/>
    <p:sldId id="293" r:id="rId12"/>
    <p:sldId id="299" r:id="rId13"/>
    <p:sldId id="292" r:id="rId14"/>
    <p:sldId id="266" r:id="rId15"/>
    <p:sldId id="267" r:id="rId16"/>
    <p:sldId id="268" r:id="rId17"/>
    <p:sldId id="269" r:id="rId18"/>
    <p:sldId id="270" r:id="rId19"/>
    <p:sldId id="271" r:id="rId20"/>
    <p:sldId id="296" r:id="rId21"/>
    <p:sldId id="272" r:id="rId22"/>
    <p:sldId id="273" r:id="rId23"/>
    <p:sldId id="274" r:id="rId24"/>
    <p:sldId id="275" r:id="rId25"/>
    <p:sldId id="297" r:id="rId26"/>
    <p:sldId id="276" r:id="rId27"/>
    <p:sldId id="298" r:id="rId28"/>
    <p:sldId id="277" r:id="rId29"/>
    <p:sldId id="278" r:id="rId30"/>
    <p:sldId id="279" r:id="rId31"/>
    <p:sldId id="280" r:id="rId32"/>
    <p:sldId id="300" r:id="rId33"/>
    <p:sldId id="281" r:id="rId34"/>
    <p:sldId id="282" r:id="rId35"/>
    <p:sldId id="283" r:id="rId36"/>
    <p:sldId id="284" r:id="rId37"/>
    <p:sldId id="285" r:id="rId38"/>
    <p:sldId id="301" r:id="rId39"/>
    <p:sldId id="286" r:id="rId40"/>
    <p:sldId id="287" r:id="rId41"/>
    <p:sldId id="288" r:id="rId42"/>
    <p:sldId id="289" r:id="rId43"/>
    <p:sldId id="290" r:id="rId44"/>
  </p:sldIdLst>
  <p:sldSz cx="18288000" cy="10287000"/>
  <p:notesSz cx="6858000" cy="9144000"/>
  <p:embeddedFontLst>
    <p:embeddedFont>
      <p:font typeface="Open Sans" panose="020B0606030504020204" pitchFamily="34" charset="0"/>
      <p:regular r:id="rId45"/>
      <p:bold r:id="rId46"/>
      <p:italic r:id="rId47"/>
      <p:boldItalic r:id="rId48"/>
    </p:embeddedFont>
    <p:embeddedFont>
      <p:font typeface="Open Sans Bold" panose="020B0806030504020204" charset="0"/>
      <p:regular r:id="rId49"/>
    </p:embeddedFont>
    <p:embeddedFont>
      <p:font typeface="TT Rounds Condensed" panose="020B0604020202020204" charset="-18"/>
      <p:regular r:id="rId50"/>
    </p:embeddedFont>
    <p:embeddedFont>
      <p:font typeface="TT Rounds Condensed Bold" panose="020B0604020202020204" charset="-18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yl pośredni 2 — Ak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22" autoAdjust="0"/>
  </p:normalViewPr>
  <p:slideViewPr>
    <p:cSldViewPr>
      <p:cViewPr varScale="1">
        <p:scale>
          <a:sx n="54" d="100"/>
          <a:sy n="54" d="100"/>
        </p:scale>
        <p:origin x="120" y="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unduszeeuropejskie.gov.pl/media/112343/Wytyczne_dotyczace_kwalifikowalnosci_2021_2027.pdf" TargetMode="External"/><Relationship Id="rId5" Type="http://schemas.openxmlformats.org/officeDocument/2006/relationships/image" Target="../media/image10.jpeg"/><Relationship Id="rId4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od.cst2021.gov.pl/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4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4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4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4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4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4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4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4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4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4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4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4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od.cst2021.gov.pl/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4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4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4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4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unduszeeuropejskie.gov.pl/media/112343/Wytyczne_dotyczace_kwalifikowalnosci_2021_2027.pdf" TargetMode="External"/><Relationship Id="rId5" Type="http://schemas.openxmlformats.org/officeDocument/2006/relationships/image" Target="../media/image10.jpeg"/><Relationship Id="rId4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Logo&#10;&#10;Loga: &#10;- Trzy gwiazdy ułożone na planie trójkąta, czerwona, biała i żółta, przedstawione na niebieskim tle (Pomoc Techniczna da Funduszy Europejskich)&#10;- Flaga Polski (Rzeczpospolita Polska) &#10;- Flaga unii Europejskiej Niebieski prostokąt na którym widnieje okrąg ułożony z żółtych gwiazdek (Dofinansowane przez Unię Europejską) &#10;- zielony okrąg w którym znajduje się napis&quot; lasy Państwowe&quot;, wewnątrz znajduje się kolejny zielony okrąg a w nim przekrój drzewa iglastego wraz z literą &quot;P&quot;  (Centrum Koordynacji Projektów Środowiskowych)"/>
          <p:cNvSpPr/>
          <p:nvPr/>
        </p:nvSpPr>
        <p:spPr>
          <a:xfrm>
            <a:off x="5033" y="0"/>
            <a:ext cx="18277932" cy="10286730"/>
          </a:xfrm>
          <a:custGeom>
            <a:avLst/>
            <a:gdLst/>
            <a:ahLst/>
            <a:cxnLst/>
            <a:rect l="l" t="t" r="r" b="b"/>
            <a:pathLst>
              <a:path w="18277932" h="10286730">
                <a:moveTo>
                  <a:pt x="0" y="0"/>
                </a:moveTo>
                <a:lnTo>
                  <a:pt x="18277932" y="0"/>
                </a:lnTo>
                <a:lnTo>
                  <a:pt x="18277932" y="10286730"/>
                </a:lnTo>
                <a:lnTo>
                  <a:pt x="0" y="102867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3" name="Freeform 3" descr="Zdjęcie przedstawia zbiornik wodny wokół którego znajdują się zadrzewienia " title="Zbiornik wodny "/>
          <p:cNvSpPr/>
          <p:nvPr/>
        </p:nvSpPr>
        <p:spPr>
          <a:xfrm>
            <a:off x="1230687" y="-53204"/>
            <a:ext cx="13548587" cy="6324978"/>
          </a:xfrm>
          <a:custGeom>
            <a:avLst/>
            <a:gdLst/>
            <a:ahLst/>
            <a:cxnLst/>
            <a:rect l="l" t="t" r="r" b="b"/>
            <a:pathLst>
              <a:path w="13548587" h="6324978">
                <a:moveTo>
                  <a:pt x="0" y="0"/>
                </a:moveTo>
                <a:lnTo>
                  <a:pt x="13548586" y="0"/>
                </a:lnTo>
                <a:lnTo>
                  <a:pt x="13548586" y="6324978"/>
                </a:lnTo>
                <a:lnTo>
                  <a:pt x="0" y="63249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534804" y="5594262"/>
            <a:ext cx="10610483" cy="2841219"/>
            <a:chOff x="0" y="0"/>
            <a:chExt cx="14147311" cy="378829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147292" cy="3788283"/>
            </a:xfrm>
            <a:custGeom>
              <a:avLst/>
              <a:gdLst/>
              <a:ahLst/>
              <a:cxnLst/>
              <a:rect l="l" t="t" r="r" b="b"/>
              <a:pathLst>
                <a:path w="14147292" h="3788283">
                  <a:moveTo>
                    <a:pt x="0" y="0"/>
                  </a:moveTo>
                  <a:lnTo>
                    <a:pt x="14147292" y="0"/>
                  </a:lnTo>
                  <a:lnTo>
                    <a:pt x="14147292" y="3788283"/>
                  </a:lnTo>
                  <a:lnTo>
                    <a:pt x="0" y="3788283"/>
                  </a:lnTo>
                  <a:close/>
                </a:path>
              </a:pathLst>
            </a:custGeom>
            <a:solidFill>
              <a:srgbClr val="74D4FF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6" name="Group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534804" y="5594262"/>
            <a:ext cx="2248482" cy="729899"/>
            <a:chOff x="0" y="0"/>
            <a:chExt cx="2997976" cy="9731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97962" cy="973201"/>
            </a:xfrm>
            <a:custGeom>
              <a:avLst/>
              <a:gdLst/>
              <a:ahLst/>
              <a:cxnLst/>
              <a:rect l="l" t="t" r="r" b="b"/>
              <a:pathLst>
                <a:path w="2997962" h="973201">
                  <a:moveTo>
                    <a:pt x="0" y="0"/>
                  </a:moveTo>
                  <a:lnTo>
                    <a:pt x="2997962" y="0"/>
                  </a:lnTo>
                  <a:lnTo>
                    <a:pt x="2997962" y="973201"/>
                  </a:lnTo>
                  <a:lnTo>
                    <a:pt x="0" y="973201"/>
                  </a:lnTo>
                  <a:close/>
                </a:path>
              </a:pathLst>
            </a:custGeom>
            <a:solidFill>
              <a:srgbClr val="003399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783286" y="5594262"/>
            <a:ext cx="5995952" cy="729899"/>
            <a:chOff x="0" y="0"/>
            <a:chExt cx="7994602" cy="9731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994650" cy="973201"/>
            </a:xfrm>
            <a:custGeom>
              <a:avLst/>
              <a:gdLst/>
              <a:ahLst/>
              <a:cxnLst/>
              <a:rect l="l" t="t" r="r" b="b"/>
              <a:pathLst>
                <a:path w="7994650" h="973201">
                  <a:moveTo>
                    <a:pt x="0" y="0"/>
                  </a:moveTo>
                  <a:lnTo>
                    <a:pt x="7994650" y="0"/>
                  </a:lnTo>
                  <a:lnTo>
                    <a:pt x="7994650" y="973201"/>
                  </a:lnTo>
                  <a:lnTo>
                    <a:pt x="0" y="973201"/>
                  </a:lnTo>
                  <a:close/>
                </a:path>
              </a:pathLst>
            </a:custGeom>
            <a:solidFill>
              <a:srgbClr val="0052B0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559193" y="6300349"/>
            <a:ext cx="10586085" cy="1933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TT Rounds Condensed"/>
              </a:rPr>
              <a:t>Rozwój</a:t>
            </a:r>
            <a:r>
              <a:rPr lang="en-US" sz="29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TT Rounds Condensed"/>
              </a:rPr>
              <a:t>zdolności</a:t>
            </a:r>
            <a:r>
              <a:rPr lang="en-US" sz="29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TT Rounds Condensed"/>
              </a:rPr>
              <a:t>i</a:t>
            </a:r>
            <a:r>
              <a:rPr lang="en-US" sz="29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TT Rounds Condensed"/>
              </a:rPr>
              <a:t>usprawnianie</a:t>
            </a:r>
            <a:r>
              <a:rPr lang="en-US" sz="29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TT Rounds Condensed"/>
              </a:rPr>
              <a:t>zarządzania</a:t>
            </a:r>
            <a:r>
              <a:rPr lang="en-US" sz="29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TT Rounds Condensed"/>
              </a:rPr>
              <a:t>obszarami</a:t>
            </a:r>
            <a:r>
              <a:rPr lang="en-US" sz="29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TT Rounds Condensed"/>
              </a:rPr>
              <a:t>chronionymi</a:t>
            </a:r>
            <a:r>
              <a:rPr lang="en-US" sz="2900" dirty="0">
                <a:solidFill>
                  <a:srgbClr val="000000"/>
                </a:solidFill>
                <a:latin typeface="TT Rounds Condensed"/>
              </a:rPr>
              <a:t>. </a:t>
            </a:r>
            <a:r>
              <a:rPr lang="en-US" sz="2900" dirty="0" err="1">
                <a:solidFill>
                  <a:srgbClr val="000000"/>
                </a:solidFill>
                <a:latin typeface="TT Rounds Condensed"/>
              </a:rPr>
              <a:t>Teledetekcja</a:t>
            </a:r>
            <a:r>
              <a:rPr lang="en-US" sz="29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TT Rounds Condensed"/>
              </a:rPr>
              <a:t>oraz</a:t>
            </a:r>
            <a:r>
              <a:rPr lang="en-US" sz="29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TT Rounds Condensed"/>
              </a:rPr>
              <a:t>rozwój</a:t>
            </a:r>
            <a:r>
              <a:rPr lang="en-US" sz="29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TT Rounds Condensed"/>
              </a:rPr>
              <a:t>infrastruktury</a:t>
            </a:r>
            <a:r>
              <a:rPr lang="en-US" sz="29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TT Rounds Condensed"/>
              </a:rPr>
              <a:t>geoinformacyjnej</a:t>
            </a:r>
            <a:r>
              <a:rPr lang="en-US" sz="29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TT Rounds Condensed"/>
              </a:rPr>
              <a:t>oraz</a:t>
            </a:r>
            <a:r>
              <a:rPr lang="en-US" sz="29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TT Rounds Condensed"/>
              </a:rPr>
              <a:t>cyfryzacja</a:t>
            </a:r>
            <a:r>
              <a:rPr lang="en-US" sz="29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TT Rounds Condensed"/>
              </a:rPr>
              <a:t>zasobów</a:t>
            </a:r>
            <a:endParaRPr lang="en-US" sz="2900" dirty="0">
              <a:solidFill>
                <a:srgbClr val="000000"/>
              </a:solidFill>
              <a:latin typeface="TT Rounds Condense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956403" y="8470490"/>
            <a:ext cx="5649754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dirty="0">
                <a:solidFill>
                  <a:srgbClr val="000000"/>
                </a:solidFill>
                <a:latin typeface="TT Rounds Condensed Bold"/>
              </a:rPr>
              <a:t>NABÓR NR FENX.01.05-IW.01-002/24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Logo&#10;&#10;Loga: &#10;- Trzy gwiazdy ułożone na planie trójkąta, czerwona, biała i żółta, przedstawione na niebieskim tle (Pomoc Techniczna da Funduszy Europejskich)&#10;- Flaga Polski (Rzeczpospolita Polska) &#10;- Flaga unii Europejskiej Niebieski prostokąt na którym widnieje okrąg ułożony z żółtych gwiazdek (Dofinansowane przez Unię Europejską) &#10;- zielony okrąg w którym znajduje się napis&quot; lasy Państwowe&quot;, wewnątrz znajduje się kolejny zielony okrąg a w nim przekrój drzewa iglastego wraz z literą &quot;P&quot;  (Centrum Koordynacji Projektów Środowiskowych)"/>
          <p:cNvSpPr/>
          <p:nvPr/>
        </p:nvSpPr>
        <p:spPr>
          <a:xfrm>
            <a:off x="0" y="0"/>
            <a:ext cx="18277932" cy="10286730"/>
          </a:xfrm>
          <a:custGeom>
            <a:avLst/>
            <a:gdLst/>
            <a:ahLst/>
            <a:cxnLst/>
            <a:rect l="l" t="t" r="r" b="b"/>
            <a:pathLst>
              <a:path w="18277932" h="10286730">
                <a:moveTo>
                  <a:pt x="0" y="0"/>
                </a:moveTo>
                <a:lnTo>
                  <a:pt x="18277932" y="0"/>
                </a:lnTo>
                <a:lnTo>
                  <a:pt x="18277932" y="10286730"/>
                </a:lnTo>
                <a:lnTo>
                  <a:pt x="0" y="102867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38186" y="759286"/>
            <a:ext cx="8049814" cy="661322"/>
          </a:xfrm>
          <a:custGeom>
            <a:avLst/>
            <a:gdLst/>
            <a:ahLst/>
            <a:cxnLst/>
            <a:rect l="l" t="t" r="r" b="b"/>
            <a:pathLst>
              <a:path w="8049814" h="661322">
                <a:moveTo>
                  <a:pt x="0" y="0"/>
                </a:moveTo>
                <a:lnTo>
                  <a:pt x="8049814" y="0"/>
                </a:lnTo>
                <a:lnTo>
                  <a:pt x="8049814" y="661322"/>
                </a:lnTo>
                <a:lnTo>
                  <a:pt x="0" y="661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 descr="Koszty&#10;&#10;Zdjęcie przedstawia lupę a obok niej  stojące 4 drewniane kostki ułożone jedna na drugiej, na każdej kostce jest inna litera, razem układają się w słowo COST"/>
          <p:cNvSpPr/>
          <p:nvPr/>
        </p:nvSpPr>
        <p:spPr>
          <a:xfrm>
            <a:off x="10238184" y="1885982"/>
            <a:ext cx="8049816" cy="6671966"/>
          </a:xfrm>
          <a:custGeom>
            <a:avLst/>
            <a:gdLst/>
            <a:ahLst/>
            <a:cxnLst/>
            <a:rect l="l" t="t" r="r" b="b"/>
            <a:pathLst>
              <a:path w="8049816" h="6671966">
                <a:moveTo>
                  <a:pt x="0" y="0"/>
                </a:moveTo>
                <a:lnTo>
                  <a:pt x="8049816" y="0"/>
                </a:lnTo>
                <a:lnTo>
                  <a:pt x="8049816" y="6671966"/>
                </a:lnTo>
                <a:lnTo>
                  <a:pt x="0" y="66719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7659" r="-1765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245831" y="642648"/>
            <a:ext cx="9772797" cy="8399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endParaRPr lang="pl-PL" sz="2000" dirty="0">
              <a:solidFill>
                <a:srgbClr val="000000"/>
              </a:solidFill>
              <a:latin typeface="TT Rounds Condensed Bold"/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c)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Koszty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związane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z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wykorzystaniem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informatycznych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systemów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wspomagających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zarządzanie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i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monitorowanie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projektu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; 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d)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Koszty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poniesione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na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szkolenia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dla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pracowników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beneficjenta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zaangażowanych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w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realizację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przedmiotu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projektu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; 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e)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Koszty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remontu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lub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adaptacji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powierzchni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biurowej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do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potrzeb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pracowników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beneficjenta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;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f)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Koszty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archiwizacji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dokumentów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związanych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z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realizacją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projektu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;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g)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Wydatki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związane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z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otworzeniem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lub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prowadzeniem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wyodrębnionego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na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rzecz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projektu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subkonta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na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rachunku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płatniczym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lub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odrębnego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rachunku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płatniczego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;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h)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Opłaty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pobierane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od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dokonywanych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transakcji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płatniczych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(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krajowych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lub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zagranicznych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);</a:t>
            </a:r>
          </a:p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i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)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Odpisy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amortyzacyjne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koszty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najmu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lub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zakupu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aktywów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(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środków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trwałych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i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wartości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niematerialnych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i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prawnych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)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używanych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na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potrzeby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osób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, o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których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mowa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w lit. b;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j)</a:t>
            </a:r>
            <a:r>
              <a:rPr lang="pl-PL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Koszty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eksploatacji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służbowych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samochodów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osobowych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.</a:t>
            </a:r>
          </a:p>
          <a:p>
            <a:pPr algn="ctr">
              <a:lnSpc>
                <a:spcPts val="2659"/>
              </a:lnSpc>
            </a:pPr>
            <a:endParaRPr lang="en-US" sz="1899" dirty="0">
              <a:solidFill>
                <a:srgbClr val="000000"/>
              </a:solidFill>
              <a:latin typeface="TT Rounds Condensed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3602540" y="874999"/>
            <a:ext cx="3215580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dirty="0" err="1">
                <a:solidFill>
                  <a:srgbClr val="000000"/>
                </a:solidFill>
                <a:latin typeface="TT Rounds Condensed Bold"/>
              </a:rPr>
              <a:t>Katalog</a:t>
            </a:r>
            <a:r>
              <a:rPr lang="en-US" sz="2199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TT Rounds Condensed Bold"/>
              </a:rPr>
              <a:t>kosztów</a:t>
            </a:r>
            <a:r>
              <a:rPr lang="en-US" sz="2199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TT Rounds Condensed Bold"/>
              </a:rPr>
              <a:t>pośrednich</a:t>
            </a:r>
            <a:endParaRPr lang="en-US" sz="2199" dirty="0">
              <a:solidFill>
                <a:srgbClr val="000000"/>
              </a:solidFill>
              <a:latin typeface="TT Rounds Condensed 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Logo&#10;&#10;Loga: &#10;- Trzy gwiazdy ułożone na planie trójkąta, czerwona, biała i żółta, przedstawione na niebieskim tle (Pomoc Techniczna da Funduszy Europejskich)&#10;- Flaga Polski (Rzeczpospolita Polska) &#10;- Flaga unii Europejskiej Niebieski prostokąt na którym widnieje okrąg ułożony z żółtych gwiazdek (Dofinansowane przez Unię Europejską) &#10;- zielony okrąg w którym znajduje się napis&quot; lasy Państwowe&quot;, wewnątrz znajduje się kolejny zielony okrąg a w nim przekrój drzewa iglastego wraz z literą &quot;P&quot;  (Centrum Koordynacji Projektów Środowiskowych)"/>
          <p:cNvSpPr/>
          <p:nvPr/>
        </p:nvSpPr>
        <p:spPr>
          <a:xfrm>
            <a:off x="5033" y="0"/>
            <a:ext cx="18277932" cy="10286730"/>
          </a:xfrm>
          <a:custGeom>
            <a:avLst/>
            <a:gdLst/>
            <a:ahLst/>
            <a:cxnLst/>
            <a:rect l="l" t="t" r="r" b="b"/>
            <a:pathLst>
              <a:path w="18277932" h="10286730">
                <a:moveTo>
                  <a:pt x="0" y="0"/>
                </a:moveTo>
                <a:lnTo>
                  <a:pt x="18277932" y="0"/>
                </a:lnTo>
                <a:lnTo>
                  <a:pt x="18277932" y="10286730"/>
                </a:lnTo>
                <a:lnTo>
                  <a:pt x="0" y="102867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38186" y="759286"/>
            <a:ext cx="8049814" cy="661322"/>
          </a:xfrm>
          <a:custGeom>
            <a:avLst/>
            <a:gdLst/>
            <a:ahLst/>
            <a:cxnLst/>
            <a:rect l="l" t="t" r="r" b="b"/>
            <a:pathLst>
              <a:path w="8049814" h="661322">
                <a:moveTo>
                  <a:pt x="0" y="0"/>
                </a:moveTo>
                <a:lnTo>
                  <a:pt x="8049814" y="0"/>
                </a:lnTo>
                <a:lnTo>
                  <a:pt x="8049814" y="661322"/>
                </a:lnTo>
                <a:lnTo>
                  <a:pt x="0" y="661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 descr="Koszty&#10;&#10;Zdjęcie przedstawia lupę a obok niej  stojące 4 drewniane kostki ułożone jedna na drugiej, na każdej kostce jest inna litera, razem układają się w słowo COST"/>
          <p:cNvSpPr/>
          <p:nvPr/>
        </p:nvSpPr>
        <p:spPr>
          <a:xfrm>
            <a:off x="10238184" y="1885982"/>
            <a:ext cx="8049816" cy="6671966"/>
          </a:xfrm>
          <a:custGeom>
            <a:avLst/>
            <a:gdLst/>
            <a:ahLst/>
            <a:cxnLst/>
            <a:rect l="l" t="t" r="r" b="b"/>
            <a:pathLst>
              <a:path w="8049816" h="6671966">
                <a:moveTo>
                  <a:pt x="0" y="0"/>
                </a:moveTo>
                <a:lnTo>
                  <a:pt x="8049816" y="0"/>
                </a:lnTo>
                <a:lnTo>
                  <a:pt x="8049816" y="6671966"/>
                </a:lnTo>
                <a:lnTo>
                  <a:pt x="0" y="66719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7659" r="-1765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696436" y="1588225"/>
            <a:ext cx="8850345" cy="7756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endParaRPr lang="en-US" sz="1700" dirty="0">
              <a:latin typeface="TT Rounds Condensed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T Rounds Condensed"/>
              </a:rPr>
              <a:t>W </a:t>
            </a:r>
            <a:r>
              <a:rPr lang="en-US" sz="2800" dirty="0" err="1">
                <a:latin typeface="TT Rounds Condensed"/>
              </a:rPr>
              <a:t>ramach</a:t>
            </a:r>
            <a:r>
              <a:rPr lang="en-US" sz="2800" dirty="0">
                <a:latin typeface="TT Rounds Condensed"/>
              </a:rPr>
              <a:t> </a:t>
            </a:r>
            <a:r>
              <a:rPr lang="en-US" sz="2800" dirty="0" err="1">
                <a:latin typeface="TT Rounds Condensed"/>
              </a:rPr>
              <a:t>projektów</a:t>
            </a:r>
            <a:r>
              <a:rPr lang="en-US" sz="2800" dirty="0">
                <a:latin typeface="TT Rounds Condensed"/>
              </a:rPr>
              <a:t> </a:t>
            </a:r>
            <a:r>
              <a:rPr lang="en-US" sz="2800" dirty="0" err="1">
                <a:latin typeface="TT Rounds Condensed Bold"/>
              </a:rPr>
              <a:t>nie</a:t>
            </a:r>
            <a:r>
              <a:rPr lang="en-US" sz="2800" dirty="0">
                <a:latin typeface="TT Rounds Condensed Bold"/>
              </a:rPr>
              <a:t> </a:t>
            </a:r>
            <a:r>
              <a:rPr lang="en-US" sz="2800" dirty="0" err="1">
                <a:latin typeface="TT Rounds Condensed Bold"/>
              </a:rPr>
              <a:t>będą</a:t>
            </a:r>
            <a:r>
              <a:rPr lang="en-US" sz="2800" dirty="0">
                <a:latin typeface="TT Rounds Condensed Bold"/>
              </a:rPr>
              <a:t> </a:t>
            </a:r>
            <a:r>
              <a:rPr lang="en-US" sz="2800" dirty="0" err="1">
                <a:latin typeface="TT Rounds Condensed Bold"/>
              </a:rPr>
              <a:t>kwalifikowalne</a:t>
            </a:r>
            <a:r>
              <a:rPr lang="en-US" sz="2800" dirty="0">
                <a:latin typeface="TT Rounds Condensed Bold"/>
              </a:rPr>
              <a:t> </a:t>
            </a:r>
            <a:r>
              <a:rPr lang="en-US" sz="2800" dirty="0">
                <a:latin typeface="TT Rounds Condensed"/>
              </a:rPr>
              <a:t>m.in.:</a:t>
            </a:r>
            <a:endParaRPr lang="pl-PL" sz="2800" dirty="0">
              <a:latin typeface="TT Rounds Condensed"/>
            </a:endParaRPr>
          </a:p>
          <a:p>
            <a:pPr>
              <a:lnSpc>
                <a:spcPct val="150000"/>
              </a:lnSpc>
            </a:pPr>
            <a:endParaRPr lang="en-US" sz="2800" dirty="0">
              <a:latin typeface="TT Rounds Condensed"/>
            </a:endParaRPr>
          </a:p>
          <a:p>
            <a:pPr marL="367031" lvl="1" indent="-183515" algn="just">
              <a:lnSpc>
                <a:spcPct val="150000"/>
              </a:lnSpc>
              <a:buFont typeface="Arial"/>
              <a:buChar char="•"/>
            </a:pPr>
            <a:r>
              <a:rPr lang="en-US" sz="2800" dirty="0" err="1">
                <a:latin typeface="TT Rounds Condensed"/>
              </a:rPr>
              <a:t>środki</a:t>
            </a:r>
            <a:r>
              <a:rPr lang="en-US" sz="2800" dirty="0">
                <a:latin typeface="TT Rounds Condensed"/>
              </a:rPr>
              <a:t> </a:t>
            </a:r>
            <a:r>
              <a:rPr lang="en-US" sz="2800" dirty="0" err="1">
                <a:latin typeface="TT Rounds Condensed"/>
              </a:rPr>
              <a:t>transportu</a:t>
            </a:r>
            <a:r>
              <a:rPr lang="en-US" sz="2800" dirty="0">
                <a:latin typeface="TT Rounds Condensed"/>
              </a:rPr>
              <a:t>;</a:t>
            </a:r>
          </a:p>
          <a:p>
            <a:pPr marL="367031" lvl="1" indent="-183515" algn="just">
              <a:lnSpc>
                <a:spcPct val="150000"/>
              </a:lnSpc>
              <a:buFont typeface="Arial"/>
              <a:buChar char="•"/>
            </a:pPr>
            <a:r>
              <a:rPr lang="en-US" sz="2800" dirty="0" err="1">
                <a:latin typeface="TT Rounds Condensed"/>
              </a:rPr>
              <a:t>publikacje</a:t>
            </a:r>
            <a:r>
              <a:rPr lang="en-US" sz="2800" dirty="0">
                <a:latin typeface="TT Rounds Condensed"/>
              </a:rPr>
              <a:t>, </a:t>
            </a:r>
            <a:r>
              <a:rPr lang="en-US" sz="2800" dirty="0" err="1">
                <a:latin typeface="TT Rounds Condensed"/>
              </a:rPr>
              <a:t>broszury</a:t>
            </a:r>
            <a:r>
              <a:rPr lang="en-US" sz="2800" dirty="0">
                <a:latin typeface="TT Rounds Condensed"/>
              </a:rPr>
              <a:t>, </a:t>
            </a:r>
            <a:r>
              <a:rPr lang="en-US" sz="2800" dirty="0" err="1">
                <a:latin typeface="TT Rounds Condensed"/>
              </a:rPr>
              <a:t>ulotki</a:t>
            </a:r>
            <a:r>
              <a:rPr lang="en-US" sz="2800" dirty="0">
                <a:latin typeface="TT Rounds Condensed"/>
              </a:rPr>
              <a:t>, </a:t>
            </a:r>
            <a:r>
              <a:rPr lang="en-US" sz="2800" dirty="0" err="1">
                <a:latin typeface="TT Rounds Condensed"/>
              </a:rPr>
              <a:t>gadżety</a:t>
            </a:r>
            <a:r>
              <a:rPr lang="pl-PL" sz="2800" dirty="0">
                <a:latin typeface="TT Rounds Condensed"/>
              </a:rPr>
              <a:t> (dotyczy kosztów druku)</a:t>
            </a:r>
            <a:r>
              <a:rPr lang="en-US" sz="2800" dirty="0">
                <a:latin typeface="TT Rounds Condensed"/>
              </a:rPr>
              <a:t>;</a:t>
            </a:r>
          </a:p>
          <a:p>
            <a:pPr marL="367031" lvl="1" indent="-183515" algn="just">
              <a:lnSpc>
                <a:spcPct val="150000"/>
              </a:lnSpc>
              <a:buFont typeface="Arial"/>
              <a:buChar char="•"/>
            </a:pPr>
            <a:r>
              <a:rPr lang="en-US" sz="2800" dirty="0" err="1">
                <a:latin typeface="TT Rounds Condensed"/>
              </a:rPr>
              <a:t>wkład</a:t>
            </a:r>
            <a:r>
              <a:rPr lang="en-US" sz="2800" dirty="0">
                <a:latin typeface="TT Rounds Condensed"/>
              </a:rPr>
              <a:t> </a:t>
            </a:r>
            <a:r>
              <a:rPr lang="en-US" sz="2800" dirty="0" err="1">
                <a:latin typeface="TT Rounds Condensed"/>
              </a:rPr>
              <a:t>niepieniężny</a:t>
            </a:r>
            <a:r>
              <a:rPr lang="en-US" sz="2800" dirty="0">
                <a:latin typeface="TT Rounds Condensed"/>
              </a:rPr>
              <a:t>;</a:t>
            </a:r>
          </a:p>
          <a:p>
            <a:pPr marL="367031" lvl="1" indent="-183515" algn="just">
              <a:lnSpc>
                <a:spcPct val="150000"/>
              </a:lnSpc>
              <a:buFont typeface="Arial"/>
              <a:buChar char="•"/>
            </a:pPr>
            <a:r>
              <a:rPr lang="en-US" sz="2800" dirty="0" err="1">
                <a:latin typeface="TT Rounds Condensed"/>
              </a:rPr>
              <a:t>amortyzacja</a:t>
            </a:r>
            <a:r>
              <a:rPr lang="en-US" sz="2800" dirty="0">
                <a:latin typeface="TT Rounds Condensed"/>
              </a:rPr>
              <a:t> (z </a:t>
            </a:r>
            <a:r>
              <a:rPr lang="en-US" sz="2800" dirty="0" err="1">
                <a:latin typeface="TT Rounds Condensed"/>
              </a:rPr>
              <a:t>wyjątkiem</a:t>
            </a:r>
            <a:r>
              <a:rPr lang="en-US" sz="2800" dirty="0">
                <a:latin typeface="TT Rounds Condensed"/>
              </a:rPr>
              <a:t> </a:t>
            </a:r>
            <a:r>
              <a:rPr lang="en-US" sz="2800" dirty="0" err="1">
                <a:latin typeface="TT Rounds Condensed"/>
              </a:rPr>
              <a:t>amortyzacji</a:t>
            </a:r>
            <a:r>
              <a:rPr lang="en-US" sz="2800" dirty="0">
                <a:latin typeface="TT Rounds Condensed"/>
              </a:rPr>
              <a:t> </a:t>
            </a:r>
            <a:r>
              <a:rPr lang="en-US" sz="2800" dirty="0" err="1">
                <a:latin typeface="TT Rounds Condensed"/>
              </a:rPr>
              <a:t>wskazanej</a:t>
            </a:r>
            <a:r>
              <a:rPr lang="en-US" sz="2800" dirty="0">
                <a:latin typeface="TT Rounds Condensed"/>
              </a:rPr>
              <a:t> w </a:t>
            </a:r>
            <a:r>
              <a:rPr lang="en-US" sz="2800" dirty="0" err="1">
                <a:latin typeface="TT Rounds Condensed"/>
              </a:rPr>
              <a:t>załączniku</a:t>
            </a:r>
            <a:r>
              <a:rPr lang="en-US" sz="2800" dirty="0">
                <a:latin typeface="TT Rounds Condensed"/>
              </a:rPr>
              <a:t> nr 7 - </a:t>
            </a:r>
            <a:r>
              <a:rPr lang="en-US" sz="2800" dirty="0" err="1">
                <a:latin typeface="TT Rounds Condensed"/>
              </a:rPr>
              <a:t>katalog</a:t>
            </a:r>
            <a:r>
              <a:rPr lang="en-US" sz="2800" dirty="0">
                <a:latin typeface="TT Rounds Condensed"/>
              </a:rPr>
              <a:t> </a:t>
            </a:r>
            <a:r>
              <a:rPr lang="en-US" sz="2800" dirty="0" err="1">
                <a:latin typeface="TT Rounds Condensed"/>
              </a:rPr>
              <a:t>kosztów</a:t>
            </a:r>
            <a:r>
              <a:rPr lang="en-US" sz="2800" dirty="0">
                <a:latin typeface="TT Rounds Condensed"/>
              </a:rPr>
              <a:t> </a:t>
            </a:r>
            <a:r>
              <a:rPr lang="en-US" sz="2800" dirty="0" err="1">
                <a:latin typeface="TT Rounds Condensed"/>
              </a:rPr>
              <a:t>pośrednich</a:t>
            </a:r>
            <a:r>
              <a:rPr lang="en-US" sz="2800" dirty="0">
                <a:latin typeface="TT Rounds Condensed"/>
              </a:rPr>
              <a:t>) </a:t>
            </a:r>
            <a:r>
              <a:rPr lang="en-US" sz="2800" dirty="0" err="1">
                <a:latin typeface="TT Rounds Condensed"/>
              </a:rPr>
              <a:t>i</a:t>
            </a:r>
            <a:r>
              <a:rPr lang="en-US" sz="2800" dirty="0">
                <a:latin typeface="TT Rounds Condensed"/>
              </a:rPr>
              <a:t> leasing </a:t>
            </a:r>
            <a:r>
              <a:rPr lang="en-US" sz="2800" dirty="0" err="1">
                <a:latin typeface="TT Rounds Condensed"/>
              </a:rPr>
              <a:t>środków</a:t>
            </a:r>
            <a:r>
              <a:rPr lang="en-US" sz="2800" dirty="0">
                <a:latin typeface="TT Rounds Condensed"/>
              </a:rPr>
              <a:t> </a:t>
            </a:r>
            <a:r>
              <a:rPr lang="en-US" sz="2800" dirty="0" err="1">
                <a:latin typeface="TT Rounds Condensed"/>
              </a:rPr>
              <a:t>trwałych</a:t>
            </a:r>
            <a:r>
              <a:rPr lang="en-US" sz="2800" dirty="0">
                <a:latin typeface="TT Rounds Condensed"/>
              </a:rPr>
              <a:t> </a:t>
            </a:r>
            <a:r>
              <a:rPr lang="en-US" sz="2800" dirty="0" err="1">
                <a:latin typeface="TT Rounds Condensed"/>
              </a:rPr>
              <a:t>oraz</a:t>
            </a:r>
            <a:r>
              <a:rPr lang="en-US" sz="2800" dirty="0">
                <a:latin typeface="TT Rounds Condensed"/>
              </a:rPr>
              <a:t> </a:t>
            </a:r>
            <a:r>
              <a:rPr lang="en-US" sz="2800" dirty="0" err="1">
                <a:latin typeface="TT Rounds Condensed"/>
              </a:rPr>
              <a:t>wartości</a:t>
            </a:r>
            <a:r>
              <a:rPr lang="en-US" sz="2800" dirty="0">
                <a:latin typeface="TT Rounds Condensed"/>
              </a:rPr>
              <a:t> </a:t>
            </a:r>
            <a:r>
              <a:rPr lang="en-US" sz="2800" dirty="0" err="1">
                <a:latin typeface="TT Rounds Condensed"/>
              </a:rPr>
              <a:t>niematerialnych</a:t>
            </a:r>
            <a:r>
              <a:rPr lang="en-US" sz="2800" dirty="0">
                <a:latin typeface="TT Rounds Condensed"/>
              </a:rPr>
              <a:t> </a:t>
            </a:r>
            <a:r>
              <a:rPr lang="en-US" sz="2800" dirty="0" err="1">
                <a:latin typeface="TT Rounds Condensed"/>
              </a:rPr>
              <a:t>i</a:t>
            </a:r>
            <a:r>
              <a:rPr lang="en-US" sz="2800" dirty="0">
                <a:latin typeface="TT Rounds Condensed"/>
              </a:rPr>
              <a:t> </a:t>
            </a:r>
            <a:r>
              <a:rPr lang="en-US" sz="2800" dirty="0" err="1">
                <a:latin typeface="TT Rounds Condensed"/>
              </a:rPr>
              <a:t>prawnych</a:t>
            </a:r>
            <a:r>
              <a:rPr lang="en-US" sz="2800" dirty="0">
                <a:latin typeface="TT Rounds Condensed"/>
              </a:rPr>
              <a:t>.</a:t>
            </a:r>
          </a:p>
          <a:p>
            <a:pPr algn="ctr">
              <a:lnSpc>
                <a:spcPts val="2380"/>
              </a:lnSpc>
            </a:pPr>
            <a:endParaRPr lang="en-US" sz="2800" dirty="0">
              <a:latin typeface="TT Rounds Condensed"/>
            </a:endParaRPr>
          </a:p>
          <a:p>
            <a:pPr algn="ctr">
              <a:lnSpc>
                <a:spcPts val="2380"/>
              </a:lnSpc>
            </a:pPr>
            <a:endParaRPr lang="en-US" sz="1700" dirty="0">
              <a:solidFill>
                <a:srgbClr val="000000"/>
              </a:solidFill>
              <a:latin typeface="TT Rounds Condensed"/>
            </a:endParaRPr>
          </a:p>
          <a:p>
            <a:pPr algn="ctr">
              <a:lnSpc>
                <a:spcPts val="2380"/>
              </a:lnSpc>
            </a:pPr>
            <a:endParaRPr lang="en-US" sz="1700" dirty="0">
              <a:solidFill>
                <a:srgbClr val="000000"/>
              </a:solidFill>
              <a:latin typeface="TT Rounds Condense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3136708" y="874999"/>
            <a:ext cx="4147245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pl-PL" sz="2199" dirty="0">
                <a:solidFill>
                  <a:srgbClr val="000000"/>
                </a:solidFill>
                <a:latin typeface="TT Rounds Condensed Bold"/>
              </a:rPr>
              <a:t>Wydatki niekwalifikowane</a:t>
            </a:r>
            <a:endParaRPr lang="en-US" sz="2199" dirty="0">
              <a:solidFill>
                <a:srgbClr val="000000"/>
              </a:solidFill>
              <a:latin typeface="TT Rounds Condensed Bold"/>
            </a:endParaRPr>
          </a:p>
        </p:txBody>
      </p:sp>
    </p:spTree>
    <p:extLst>
      <p:ext uri="{BB962C8B-B14F-4D97-AF65-F5344CB8AC3E}">
        <p14:creationId xmlns:p14="http://schemas.microsoft.com/office/powerpoint/2010/main" val="3528353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Logo&#10;&#10;Loga: &#10;- Trzy gwiazdy ułożone na planie trójkąta, czerwona, biała i żółta, przedstawione na niebieskim tle (Pomoc Techniczna da Funduszy Europejskich)&#10;- Flaga Polski (Rzeczpospolita Polska) &#10;- Flaga unii Europejskiej Niebieski prostokąt na którym widnieje okrąg ułożony z żółtych gwiazdek (Dofinansowane przez Unię Europejską) &#10;- zielony okrąg w którym znajduje się napis&quot; lasy Państwowe&quot;, wewnątrz znajduje się kolejny zielony okrąg a w nim przekrój drzewa iglastego wraz z literą &quot;P&quot;  (Centrum Koordynacji Projektów Środowiskowych)"/>
          <p:cNvSpPr/>
          <p:nvPr/>
        </p:nvSpPr>
        <p:spPr>
          <a:xfrm>
            <a:off x="0" y="0"/>
            <a:ext cx="18277932" cy="10286730"/>
          </a:xfrm>
          <a:custGeom>
            <a:avLst/>
            <a:gdLst/>
            <a:ahLst/>
            <a:cxnLst/>
            <a:rect l="l" t="t" r="r" b="b"/>
            <a:pathLst>
              <a:path w="18277932" h="10286730">
                <a:moveTo>
                  <a:pt x="0" y="0"/>
                </a:moveTo>
                <a:lnTo>
                  <a:pt x="18277932" y="0"/>
                </a:lnTo>
                <a:lnTo>
                  <a:pt x="18277932" y="10286730"/>
                </a:lnTo>
                <a:lnTo>
                  <a:pt x="0" y="102867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38186" y="759286"/>
            <a:ext cx="8049814" cy="661322"/>
          </a:xfrm>
          <a:custGeom>
            <a:avLst/>
            <a:gdLst/>
            <a:ahLst/>
            <a:cxnLst/>
            <a:rect l="l" t="t" r="r" b="b"/>
            <a:pathLst>
              <a:path w="8049814" h="661322">
                <a:moveTo>
                  <a:pt x="0" y="0"/>
                </a:moveTo>
                <a:lnTo>
                  <a:pt x="8049814" y="0"/>
                </a:lnTo>
                <a:lnTo>
                  <a:pt x="8049814" y="661322"/>
                </a:lnTo>
                <a:lnTo>
                  <a:pt x="0" y="661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 descr="Koszty&#10;&#10;Zdjęcie przedstawia lupę a obok niej  stojące 4 drewniane kostki ułożone jedna na drugiej, na każdej kostce jest inna litera, razem układają się w słowo COST"/>
          <p:cNvSpPr/>
          <p:nvPr/>
        </p:nvSpPr>
        <p:spPr>
          <a:xfrm>
            <a:off x="10238184" y="1885982"/>
            <a:ext cx="8049816" cy="6671966"/>
          </a:xfrm>
          <a:custGeom>
            <a:avLst/>
            <a:gdLst/>
            <a:ahLst/>
            <a:cxnLst/>
            <a:rect l="l" t="t" r="r" b="b"/>
            <a:pathLst>
              <a:path w="8049816" h="6671966">
                <a:moveTo>
                  <a:pt x="0" y="0"/>
                </a:moveTo>
                <a:lnTo>
                  <a:pt x="8049816" y="0"/>
                </a:lnTo>
                <a:lnTo>
                  <a:pt x="8049816" y="6671966"/>
                </a:lnTo>
                <a:lnTo>
                  <a:pt x="0" y="66719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7659" r="-1765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455319" y="266700"/>
            <a:ext cx="9772797" cy="11272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endParaRPr lang="en-US" sz="1700" dirty="0">
              <a:latin typeface="TT Rounds Condensed" panose="020B0604020202020204" charset="-18"/>
            </a:endParaRPr>
          </a:p>
          <a:p>
            <a:pPr algn="ctr">
              <a:lnSpc>
                <a:spcPct val="150000"/>
              </a:lnSpc>
            </a:pPr>
            <a:r>
              <a:rPr lang="en-US" b="1" dirty="0" err="1">
                <a:latin typeface="TT Rounds Condensed" panose="020B0604020202020204" charset="-18"/>
              </a:rPr>
              <a:t>Dodatkowo</a:t>
            </a:r>
            <a:r>
              <a:rPr lang="en-US" b="1" dirty="0">
                <a:latin typeface="TT Rounds Condensed" panose="020B0604020202020204" charset="-18"/>
              </a:rPr>
              <a:t>, </a:t>
            </a:r>
            <a:r>
              <a:rPr lang="en-US" b="1" dirty="0" err="1">
                <a:latin typeface="TT Rounds Condensed" panose="020B0604020202020204" charset="-18"/>
              </a:rPr>
              <a:t>wydatkami</a:t>
            </a:r>
            <a:r>
              <a:rPr lang="en-US" b="1" dirty="0">
                <a:latin typeface="TT Rounds Condensed" panose="020B0604020202020204" charset="-18"/>
              </a:rPr>
              <a:t> </a:t>
            </a:r>
            <a:r>
              <a:rPr lang="en-US" b="1" u="sng" dirty="0" err="1">
                <a:latin typeface="TT Rounds Condensed" panose="020B0604020202020204" charset="-18"/>
              </a:rPr>
              <a:t>niekwalifikowalnymi</a:t>
            </a:r>
            <a:r>
              <a:rPr lang="en-US" b="1" dirty="0">
                <a:latin typeface="TT Rounds Condensed" panose="020B0604020202020204" charset="-18"/>
              </a:rPr>
              <a:t> </a:t>
            </a:r>
            <a:r>
              <a:rPr lang="en-US" b="1" dirty="0" err="1">
                <a:latin typeface="TT Rounds Condensed" panose="020B0604020202020204" charset="-18"/>
              </a:rPr>
              <a:t>są</a:t>
            </a:r>
            <a:r>
              <a:rPr lang="en-US" b="1" dirty="0">
                <a:latin typeface="TT Rounds Condensed" panose="020B0604020202020204" charset="-18"/>
              </a:rPr>
              <a:t> </a:t>
            </a:r>
            <a:r>
              <a:rPr lang="en-US" b="1" dirty="0" err="1">
                <a:latin typeface="TT Rounds Condensed" panose="020B0604020202020204" charset="-18"/>
              </a:rPr>
              <a:t>wydatki</a:t>
            </a:r>
            <a:r>
              <a:rPr lang="en-US" b="1" dirty="0">
                <a:latin typeface="TT Rounds Condensed" panose="020B0604020202020204" charset="-18"/>
              </a:rPr>
              <a:t> </a:t>
            </a:r>
            <a:r>
              <a:rPr lang="en-US" b="1" dirty="0" err="1">
                <a:latin typeface="TT Rounds Condensed" panose="020B0604020202020204" charset="-18"/>
              </a:rPr>
              <a:t>wskazane</a:t>
            </a:r>
            <a:r>
              <a:rPr lang="en-US" b="1" dirty="0">
                <a:latin typeface="TT Rounds Condensed" panose="020B0604020202020204" charset="-18"/>
              </a:rPr>
              <a:t> </a:t>
            </a:r>
            <a:r>
              <a:rPr lang="pl-PL" b="1" dirty="0">
                <a:latin typeface="TT Rounds Condensed" panose="020B0604020202020204" charset="-18"/>
              </a:rPr>
              <a:t>w </a:t>
            </a:r>
            <a:r>
              <a:rPr lang="en-US" b="1" dirty="0">
                <a:latin typeface="TT Rounds Condensed" panose="020B0604020202020204" charset="-18"/>
              </a:rPr>
              <a:t>art. 7 </a:t>
            </a:r>
            <a:r>
              <a:rPr lang="en-US" b="1" dirty="0" err="1">
                <a:latin typeface="TT Rounds Condensed" panose="020B0604020202020204" charset="-18"/>
              </a:rPr>
              <a:t>ust</a:t>
            </a:r>
            <a:r>
              <a:rPr lang="en-US" b="1" dirty="0">
                <a:latin typeface="TT Rounds Condensed" panose="020B0604020202020204" charset="-18"/>
              </a:rPr>
              <a:t>. 1 </a:t>
            </a:r>
            <a:r>
              <a:rPr lang="en-US" b="1" dirty="0" err="1">
                <a:latin typeface="TT Rounds Condensed" panose="020B0604020202020204" charset="-18"/>
              </a:rPr>
              <a:t>i</a:t>
            </a:r>
            <a:r>
              <a:rPr lang="en-US" b="1" dirty="0">
                <a:latin typeface="TT Rounds Condensed" panose="020B0604020202020204" charset="-18"/>
              </a:rPr>
              <a:t> 5 </a:t>
            </a:r>
            <a:r>
              <a:rPr lang="en-US" b="1" dirty="0" err="1">
                <a:latin typeface="TT Rounds Condensed" panose="020B0604020202020204" charset="-18"/>
              </a:rPr>
              <a:t>rozporządzenia</a:t>
            </a:r>
            <a:endParaRPr lang="pl-PL" b="1" dirty="0">
              <a:latin typeface="TT Rounds Condensed" panose="020B0604020202020204" charset="-18"/>
            </a:endParaRPr>
          </a:p>
          <a:p>
            <a:pPr algn="ctr">
              <a:lnSpc>
                <a:spcPct val="150000"/>
              </a:lnSpc>
            </a:pPr>
            <a:r>
              <a:rPr lang="en-US" b="1" dirty="0">
                <a:latin typeface="TT Rounds Condensed" panose="020B0604020202020204" charset="-18"/>
              </a:rPr>
              <a:t> EFRR i FS</a:t>
            </a:r>
            <a:r>
              <a:rPr lang="pl-PL" b="1" dirty="0">
                <a:latin typeface="TT Rounds Condensed" panose="020B0604020202020204" charset="-18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pl-PL" sz="20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TT Rounds Condensed" panose="020B0604020202020204" charset="-18"/>
              </a:rPr>
              <a:t>Wsparcia z EFRR i Funduszu Spójności nie udziela się na m.in:</a:t>
            </a:r>
          </a:p>
          <a:p>
            <a:pPr algn="just">
              <a:lnSpc>
                <a:spcPct val="150000"/>
              </a:lnSpc>
            </a:pPr>
            <a:r>
              <a:rPr lang="pl-PL" sz="20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TT Rounds Condensed" panose="020B0604020202020204" charset="-18"/>
              </a:rPr>
              <a:t>a) likwidację lub budowę elektrowni jądrowych;</a:t>
            </a:r>
          </a:p>
          <a:p>
            <a:pPr algn="just">
              <a:lnSpc>
                <a:spcPct val="150000"/>
              </a:lnSpc>
            </a:pPr>
            <a:r>
              <a:rPr lang="pl-PL" sz="20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TT Rounds Condensed" panose="020B0604020202020204" charset="-18"/>
              </a:rPr>
              <a:t>b) inwestycje służące redukcji emisji gazów cieplarnianych pochodzących z wykazu działań wymienionych w załączniku I do dyrektywy 2003/87/WE;</a:t>
            </a:r>
          </a:p>
          <a:p>
            <a:pPr algn="just">
              <a:lnSpc>
                <a:spcPct val="150000"/>
              </a:lnSpc>
            </a:pPr>
            <a:r>
              <a:rPr lang="pl-PL" sz="20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TT Rounds Condensed" panose="020B0604020202020204" charset="-18"/>
              </a:rPr>
              <a:t>c) wytwarzanie, przetwórstwo i wprowadzanie do obrotu tytoniu i wyrobów tytoniowych;</a:t>
            </a:r>
          </a:p>
          <a:p>
            <a:pPr algn="just">
              <a:lnSpc>
                <a:spcPct val="150000"/>
              </a:lnSpc>
            </a:pPr>
            <a:r>
              <a:rPr lang="pl-PL" sz="20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TT Rounds Condensed" panose="020B0604020202020204" charset="-18"/>
              </a:rPr>
              <a:t>d) przedsiębiorstwa znajdujące się w trudnej sytuacji zdefiniowane w art. 2 pkt 18 rozporządzenia (UE) nr 651/2014, chyba że jest to dozwolone w ramach pomocy </a:t>
            </a:r>
            <a:r>
              <a:rPr lang="pl-PL" sz="2000" b="0" i="1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TT Rounds Condensed" panose="020B0604020202020204" charset="-18"/>
              </a:rPr>
              <a:t>de </a:t>
            </a:r>
            <a:r>
              <a:rPr lang="pl-PL" sz="2000" b="0" i="1" dirty="0" err="1">
                <a:solidFill>
                  <a:srgbClr val="212529"/>
                </a:solidFill>
                <a:effectLst/>
                <a:highlight>
                  <a:srgbClr val="FFFFFF"/>
                </a:highlight>
                <a:latin typeface="TT Rounds Condensed" panose="020B0604020202020204" charset="-18"/>
              </a:rPr>
              <a:t>minimis</a:t>
            </a:r>
            <a:r>
              <a:rPr lang="pl-PL" sz="2000" b="0" i="1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TT Rounds Condensed" panose="020B0604020202020204" charset="-18"/>
              </a:rPr>
              <a:t> </a:t>
            </a:r>
            <a:r>
              <a:rPr lang="pl-PL" sz="20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TT Rounds Condensed" panose="020B0604020202020204" charset="-18"/>
              </a:rPr>
              <a:t>lub tymczasowych zasad pomocy państwa ustanowionych w celu odpowiedzi na wystąpienie wyjątkowych okoliczności;</a:t>
            </a:r>
          </a:p>
          <a:p>
            <a:pPr algn="just">
              <a:lnSpc>
                <a:spcPct val="150000"/>
              </a:lnSpc>
            </a:pPr>
            <a:r>
              <a:rPr lang="pl-PL" sz="20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TT Rounds Condensed" panose="020B0604020202020204" charset="-18"/>
              </a:rPr>
              <a:t>e) inwestycje w infrastrukturę portów lotniczych, z wyjątkiem regionów najbardziej oddalonych lub istniejących regionalnych portów lotniczych zdefiniowanych w art. 2 pkt 153 rozporządzenia (UE) nr 651/2014 w każdym z następujących przypadków:</a:t>
            </a:r>
          </a:p>
          <a:p>
            <a:pPr algn="just">
              <a:lnSpc>
                <a:spcPct val="150000"/>
              </a:lnSpc>
            </a:pPr>
            <a:r>
              <a:rPr lang="pl-PL" sz="20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TT Rounds Condensed" panose="020B0604020202020204" charset="-18"/>
              </a:rPr>
              <a:t>(i) inwestycje w środki łagodzące oddziaływanie na środowisko; lub</a:t>
            </a:r>
          </a:p>
          <a:p>
            <a:pPr algn="just">
              <a:lnSpc>
                <a:spcPct val="150000"/>
              </a:lnSpc>
            </a:pPr>
            <a:r>
              <a:rPr lang="pl-PL" sz="20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TT Rounds Condensed" panose="020B0604020202020204" charset="-18"/>
              </a:rPr>
              <a:t>(ii) inwestycje w ochronę, bezpieczeństwo, jak i systemy zarządzania ruchem lotniczym wynikające z badań nad systemem zarządzania ruchem lotniczym w jednolitej europejskiej przestrzeni powietrznej;</a:t>
            </a:r>
          </a:p>
          <a:p>
            <a:pPr algn="ctr">
              <a:lnSpc>
                <a:spcPts val="2380"/>
              </a:lnSpc>
            </a:pPr>
            <a:endParaRPr lang="pl-PL" sz="1700" dirty="0">
              <a:latin typeface="TT Rounds Condensed" panose="020B0604020202020204" charset="-18"/>
            </a:endParaRPr>
          </a:p>
          <a:p>
            <a:pPr algn="ctr">
              <a:lnSpc>
                <a:spcPts val="2380"/>
              </a:lnSpc>
            </a:pPr>
            <a:endParaRPr lang="pl-PL" sz="1700" dirty="0">
              <a:latin typeface="TT Rounds Condensed" panose="020B0604020202020204" charset="-18"/>
            </a:endParaRPr>
          </a:p>
          <a:p>
            <a:pPr algn="ctr">
              <a:lnSpc>
                <a:spcPts val="2380"/>
              </a:lnSpc>
            </a:pPr>
            <a:endParaRPr lang="pl-PL" sz="1700" dirty="0">
              <a:latin typeface="TT Rounds Condensed" panose="020B0604020202020204" charset="-18"/>
            </a:endParaRPr>
          </a:p>
          <a:p>
            <a:pPr algn="ctr">
              <a:lnSpc>
                <a:spcPts val="2380"/>
              </a:lnSpc>
            </a:pPr>
            <a:endParaRPr lang="pl-PL" sz="1700" dirty="0">
              <a:latin typeface="TT Rounds Condensed" panose="020B0604020202020204" charset="-18"/>
            </a:endParaRPr>
          </a:p>
          <a:p>
            <a:pPr algn="ctr">
              <a:lnSpc>
                <a:spcPts val="2380"/>
              </a:lnSpc>
            </a:pPr>
            <a:endParaRPr lang="pl-PL" sz="1700" dirty="0">
              <a:latin typeface="TT Rounds Condensed" panose="020B0604020202020204" charset="-18"/>
            </a:endParaRPr>
          </a:p>
          <a:p>
            <a:pPr algn="ctr">
              <a:lnSpc>
                <a:spcPts val="2380"/>
              </a:lnSpc>
            </a:pPr>
            <a:endParaRPr lang="pl-PL" sz="1700" dirty="0">
              <a:solidFill>
                <a:srgbClr val="000000"/>
              </a:solidFill>
              <a:latin typeface="TT Rounds Condensed" panose="020B0604020202020204" charset="-18"/>
            </a:endParaRPr>
          </a:p>
          <a:p>
            <a:pPr algn="ctr">
              <a:lnSpc>
                <a:spcPts val="2380"/>
              </a:lnSpc>
            </a:pPr>
            <a:endParaRPr lang="pl-PL" sz="1700" dirty="0">
              <a:solidFill>
                <a:srgbClr val="000000"/>
              </a:solidFill>
              <a:latin typeface="TT Rounds Condensed" panose="020B0604020202020204" charset="-18"/>
            </a:endParaRPr>
          </a:p>
          <a:p>
            <a:pPr algn="ctr">
              <a:lnSpc>
                <a:spcPts val="2380"/>
              </a:lnSpc>
            </a:pPr>
            <a:endParaRPr lang="en-US" sz="1700" dirty="0">
              <a:solidFill>
                <a:srgbClr val="000000"/>
              </a:solidFill>
              <a:latin typeface="TT Rounds Condensed" panose="020B0604020202020204" charset="-18"/>
            </a:endParaRPr>
          </a:p>
          <a:p>
            <a:pPr algn="ctr">
              <a:lnSpc>
                <a:spcPts val="2380"/>
              </a:lnSpc>
            </a:pPr>
            <a:endParaRPr lang="en-US" sz="1700" dirty="0">
              <a:solidFill>
                <a:srgbClr val="000000"/>
              </a:solidFill>
              <a:latin typeface="TT Rounds Condensed" panose="020B0604020202020204" charset="-18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3136708" y="874999"/>
            <a:ext cx="4147245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pl-PL" sz="2199" dirty="0">
                <a:solidFill>
                  <a:srgbClr val="000000"/>
                </a:solidFill>
                <a:latin typeface="TT Rounds Condensed Bold"/>
              </a:rPr>
              <a:t>Wydatki niekwalifikowane</a:t>
            </a:r>
            <a:endParaRPr lang="en-US" sz="2199" dirty="0">
              <a:solidFill>
                <a:srgbClr val="000000"/>
              </a:solidFill>
              <a:latin typeface="TT Rounds Condensed Bold"/>
            </a:endParaRPr>
          </a:p>
        </p:txBody>
      </p:sp>
    </p:spTree>
    <p:extLst>
      <p:ext uri="{BB962C8B-B14F-4D97-AF65-F5344CB8AC3E}">
        <p14:creationId xmlns:p14="http://schemas.microsoft.com/office/powerpoint/2010/main" val="3310422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Logo&#10;&#10;Loga: &#10;- Trzy gwiazdy ułożone na planie trójkąta, czerwona, biała i żółta, przedstawione na niebieskim tle (Pomoc Techniczna da Funduszy Europejskich)&#10;- Flaga Polski (Rzeczpospolita Polska) &#10;- Flaga unii Europejskiej Niebieski prostokąt na którym widnieje okrąg ułożony z żółtych gwiazdek (Dofinansowane przez Unię Europejską) &#10;- zielony okrąg w którym znajduje się napis&quot; lasy Państwowe&quot;, wewnątrz znajduje się kolejny zielony okrąg a w nim przekrój drzewa iglastego wraz z literą &quot;P&quot;  (Centrum Koordynacji Projektów Środowiskowych)"/>
          <p:cNvSpPr/>
          <p:nvPr/>
        </p:nvSpPr>
        <p:spPr>
          <a:xfrm>
            <a:off x="0" y="78600"/>
            <a:ext cx="18277932" cy="10286730"/>
          </a:xfrm>
          <a:custGeom>
            <a:avLst/>
            <a:gdLst/>
            <a:ahLst/>
            <a:cxnLst/>
            <a:rect l="l" t="t" r="r" b="b"/>
            <a:pathLst>
              <a:path w="18277932" h="10286730">
                <a:moveTo>
                  <a:pt x="0" y="0"/>
                </a:moveTo>
                <a:lnTo>
                  <a:pt x="18277932" y="0"/>
                </a:lnTo>
                <a:lnTo>
                  <a:pt x="18277932" y="10286730"/>
                </a:lnTo>
                <a:lnTo>
                  <a:pt x="0" y="102867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38186" y="759286"/>
            <a:ext cx="8049814" cy="661322"/>
          </a:xfrm>
          <a:custGeom>
            <a:avLst/>
            <a:gdLst/>
            <a:ahLst/>
            <a:cxnLst/>
            <a:rect l="l" t="t" r="r" b="b"/>
            <a:pathLst>
              <a:path w="8049814" h="661322">
                <a:moveTo>
                  <a:pt x="0" y="0"/>
                </a:moveTo>
                <a:lnTo>
                  <a:pt x="8049814" y="0"/>
                </a:lnTo>
                <a:lnTo>
                  <a:pt x="8049814" y="661322"/>
                </a:lnTo>
                <a:lnTo>
                  <a:pt x="0" y="661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 descr="Koszty&#10;&#10;Zdjęcie przedstawia lupę a obok niej  stojące 4 drewniane kostki ułożone jedna na drugiej, na każdej kostce jest inna litera, razem układają się w słowo COST"/>
          <p:cNvSpPr/>
          <p:nvPr/>
        </p:nvSpPr>
        <p:spPr>
          <a:xfrm>
            <a:off x="10238186" y="1807517"/>
            <a:ext cx="8049816" cy="6671966"/>
          </a:xfrm>
          <a:custGeom>
            <a:avLst/>
            <a:gdLst/>
            <a:ahLst/>
            <a:cxnLst/>
            <a:rect l="l" t="t" r="r" b="b"/>
            <a:pathLst>
              <a:path w="8049816" h="6671966">
                <a:moveTo>
                  <a:pt x="0" y="0"/>
                </a:moveTo>
                <a:lnTo>
                  <a:pt x="8049816" y="0"/>
                </a:lnTo>
                <a:lnTo>
                  <a:pt x="8049816" y="6671966"/>
                </a:lnTo>
                <a:lnTo>
                  <a:pt x="0" y="66719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7659" r="-1765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381000" y="647700"/>
            <a:ext cx="9772797" cy="8287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latin typeface="TT Rounds Condensed" panose="020B0604020202020204" charset="-18"/>
              </a:rPr>
              <a:t>oraz</a:t>
            </a:r>
            <a:r>
              <a:rPr lang="en-US" sz="2000" b="1" dirty="0">
                <a:latin typeface="TT Rounds Condensed" panose="020B0604020202020204" charset="-18"/>
              </a:rPr>
              <a:t> </a:t>
            </a:r>
            <a:r>
              <a:rPr lang="en-US" sz="2000" b="1" dirty="0" err="1">
                <a:latin typeface="TT Rounds Condensed" panose="020B0604020202020204" charset="-18"/>
              </a:rPr>
              <a:t>podrozdziale</a:t>
            </a:r>
            <a:r>
              <a:rPr lang="en-US" sz="2000" b="1" dirty="0">
                <a:latin typeface="TT Rounds Condensed" panose="020B0604020202020204" charset="-18"/>
              </a:rPr>
              <a:t> 2.3. </a:t>
            </a:r>
            <a:r>
              <a:rPr lang="en-US" sz="2000" b="1" dirty="0" err="1">
                <a:latin typeface="TT Rounds Condensed" panose="020B0604020202020204" charset="-18"/>
              </a:rPr>
              <a:t>Wydatki</a:t>
            </a:r>
            <a:r>
              <a:rPr lang="en-US" sz="2000" b="1" dirty="0">
                <a:latin typeface="TT Rounds Condensed" panose="020B0604020202020204" charset="-18"/>
              </a:rPr>
              <a:t> </a:t>
            </a:r>
            <a:r>
              <a:rPr lang="en-US" sz="2000" b="1" dirty="0" err="1">
                <a:latin typeface="TT Rounds Condensed" panose="020B0604020202020204" charset="-18"/>
              </a:rPr>
              <a:t>niekwalifikowalne</a:t>
            </a:r>
            <a:r>
              <a:rPr lang="en-US" sz="2000" b="1" dirty="0">
                <a:latin typeface="TT Rounds Condensed" panose="020B0604020202020204" charset="-18"/>
              </a:rPr>
              <a:t> </a:t>
            </a:r>
            <a:r>
              <a:rPr lang="en-US" sz="2000" b="1" u="sng" dirty="0" err="1">
                <a:latin typeface="TT Rounds Condensed" panose="020B0604020202020204" charset="-18"/>
                <a:hlinkClick r:id="rId6" tooltip="https://www.funduszeeuropejskie.gov.pl/media/112343/Wytyczne_dotyczace_kwalifikowalnosci_2021_2027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Wytycznych</a:t>
            </a:r>
            <a:r>
              <a:rPr lang="en-US" sz="2000" b="1" u="sng" dirty="0">
                <a:latin typeface="TT Rounds Condensed" panose="020B0604020202020204" charset="-18"/>
                <a:hlinkClick r:id="rId6" tooltip="https://www.funduszeeuropejskie.gov.pl/media/112343/Wytyczne_dotyczace_kwalifikowalnosci_2021_2027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000" b="1" u="sng" dirty="0" err="1">
                <a:latin typeface="TT Rounds Condensed" panose="020B0604020202020204" charset="-18"/>
                <a:hlinkClick r:id="rId6" tooltip="https://www.funduszeeuropejskie.gov.pl/media/112343/Wytyczne_dotyczace_kwalifikowalnosci_2021_2027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dotyczących</a:t>
            </a:r>
            <a:r>
              <a:rPr lang="en-US" sz="2000" b="1" u="sng" dirty="0">
                <a:latin typeface="TT Rounds Condensed" panose="020B0604020202020204" charset="-18"/>
                <a:hlinkClick r:id="rId6" tooltip="https://www.funduszeeuropejskie.gov.pl/media/112343/Wytyczne_dotyczace_kwalifikowalnosci_2021_2027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000" b="1" u="sng" dirty="0" err="1">
                <a:latin typeface="TT Rounds Condensed" panose="020B0604020202020204" charset="-18"/>
                <a:hlinkClick r:id="rId6" tooltip="https://www.funduszeeuropejskie.gov.pl/media/112343/Wytyczne_dotyczace_kwalifikowalnosci_2021_2027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kwalifikowalności</a:t>
            </a:r>
            <a:r>
              <a:rPr lang="en-US" sz="2000" b="1" u="sng" dirty="0">
                <a:latin typeface="TT Rounds Condensed" panose="020B0604020202020204" charset="-18"/>
                <a:hlinkClick r:id="rId6" tooltip="https://www.funduszeeuropejskie.gov.pl/media/112343/Wytyczne_dotyczace_kwalifikowalnosci_2021_2027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000" b="1" u="sng" dirty="0" err="1">
                <a:latin typeface="TT Rounds Condensed" panose="020B0604020202020204" charset="-18"/>
                <a:hlinkClick r:id="rId6" tooltip="https://www.funduszeeuropejskie.gov.pl/media/112343/Wytyczne_dotyczace_kwalifikowalnosci_2021_2027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</a:t>
            </a:r>
            <a:r>
              <a:rPr lang="en-US" sz="2000" b="1" u="sng" dirty="0">
                <a:latin typeface="TT Rounds Condensed" panose="020B0604020202020204" charset="-18"/>
                <a:hlinkClick r:id="rId6" tooltip="https://www.funduszeeuropejskie.gov.pl/media/112343/Wytyczne_dotyczace_kwalifikowalnosci_2021_2027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000" b="1" u="sng" dirty="0" err="1">
                <a:latin typeface="TT Rounds Condensed" panose="020B0604020202020204" charset="-18"/>
                <a:hlinkClick r:id="rId6" tooltip="https://www.funduszeeuropejskie.gov.pl/media/112343/Wytyczne_dotyczace_kwalifikowalnosci_2021_2027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lata</a:t>
            </a:r>
            <a:r>
              <a:rPr lang="en-US" sz="2000" b="1" u="sng" dirty="0">
                <a:latin typeface="TT Rounds Condensed" panose="020B0604020202020204" charset="-18"/>
                <a:hlinkClick r:id="rId6" tooltip="https://www.funduszeeuropejskie.gov.pl/media/112343/Wytyczne_dotyczace_kwalifikowalnosci_2021_2027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2021-2027</a:t>
            </a:r>
            <a:r>
              <a:rPr lang="en-US" sz="2000" b="1" dirty="0">
                <a:latin typeface="TT Rounds Condensed" panose="020B0604020202020204" charset="-18"/>
              </a:rPr>
              <a:t>.</a:t>
            </a:r>
            <a:r>
              <a:rPr lang="pl-PL" sz="2000" b="1" dirty="0">
                <a:latin typeface="TT Rounds Condensed" panose="020B0604020202020204" charset="-18"/>
              </a:rPr>
              <a:t>, m.in.:</a:t>
            </a:r>
            <a:endParaRPr lang="en-US" sz="2000" b="1" dirty="0">
              <a:latin typeface="TT Rounds Condensed" panose="020B0604020202020204" charset="-18"/>
            </a:endParaRPr>
          </a:p>
          <a:p>
            <a:pPr marL="342900" indent="-342900" algn="just">
              <a:lnSpc>
                <a:spcPct val="150000"/>
              </a:lnSpc>
              <a:buAutoNum type="alphaLcParenR"/>
            </a:pPr>
            <a:r>
              <a:rPr lang="pl-PL" sz="2000" dirty="0">
                <a:latin typeface="TT Rounds Condensed" panose="020B0604020202020204" charset="-18"/>
              </a:rPr>
              <a:t>kary i grzywny, </a:t>
            </a:r>
          </a:p>
          <a:p>
            <a:pPr marL="342900" indent="-342900" algn="just">
              <a:lnSpc>
                <a:spcPct val="150000"/>
              </a:lnSpc>
              <a:buAutoNum type="alphaLcParenR"/>
            </a:pPr>
            <a:r>
              <a:rPr lang="pl-PL" sz="2000" dirty="0">
                <a:latin typeface="TT Rounds Condensed" panose="020B0604020202020204" charset="-18"/>
              </a:rPr>
              <a:t> koszty postępowania sądowego, wydatki związane z przygotowaniem i obsługą prawną spraw sądowych oraz wydatki poniesione na funkcjonowanie komisji rozjemczych,</a:t>
            </a:r>
          </a:p>
          <a:p>
            <a:pPr marL="342900" indent="-342900" algn="just">
              <a:lnSpc>
                <a:spcPct val="150000"/>
              </a:lnSpc>
              <a:buAutoNum type="alphaLcParenR"/>
            </a:pPr>
            <a:r>
              <a:rPr lang="pl-PL" sz="2000" dirty="0">
                <a:latin typeface="TT Rounds Condensed" panose="020B0604020202020204" charset="-18"/>
              </a:rPr>
              <a:t>koszty pożyczki lub kredytu zaciągniętego na prefinansowanie dotacji,</a:t>
            </a:r>
          </a:p>
          <a:p>
            <a:pPr marL="342900" indent="-342900" algn="just">
              <a:lnSpc>
                <a:spcPct val="150000"/>
              </a:lnSpc>
              <a:buAutoNum type="alphaLcParenR"/>
            </a:pPr>
            <a:r>
              <a:rPr lang="pl-PL" sz="2000" dirty="0">
                <a:latin typeface="TT Rounds Condensed" panose="020B0604020202020204" charset="-18"/>
              </a:rPr>
              <a:t>prowizje pobierane w ramach operacji wymiany walut, </a:t>
            </a:r>
          </a:p>
          <a:p>
            <a:pPr marL="342900" indent="-342900" algn="just">
              <a:lnSpc>
                <a:spcPct val="150000"/>
              </a:lnSpc>
              <a:buAutoNum type="alphaLcParenR"/>
            </a:pPr>
            <a:r>
              <a:rPr lang="pl-PL" sz="2000" dirty="0">
                <a:latin typeface="TT Rounds Condensed" panose="020B0604020202020204" charset="-18"/>
              </a:rPr>
              <a:t>rozliczony notą księgową koszt zakupu środka trwałego będącego własnością beneficjenta lub prawa przysługującego beneficjentowi (taki środek trwały może zostać wniesiony do projektu w formie wkładu niepieniężnego), </a:t>
            </a:r>
          </a:p>
          <a:p>
            <a:pPr marL="342900" indent="-342900" algn="just">
              <a:lnSpc>
                <a:spcPct val="150000"/>
              </a:lnSpc>
              <a:buAutoNum type="alphaLcParenR"/>
            </a:pPr>
            <a:r>
              <a:rPr lang="pl-PL" sz="2000" dirty="0">
                <a:latin typeface="TT Rounds Condensed" panose="020B0604020202020204" charset="-18"/>
              </a:rPr>
              <a:t>nagrody jubileuszowe przeznaczone dla personelu projektu, </a:t>
            </a:r>
          </a:p>
          <a:p>
            <a:pPr marL="342900" indent="-342900" algn="just">
              <a:lnSpc>
                <a:spcPct val="150000"/>
              </a:lnSpc>
              <a:buAutoNum type="alphaLcParenR"/>
            </a:pPr>
            <a:r>
              <a:rPr lang="pl-PL" sz="2000" dirty="0">
                <a:latin typeface="TT Rounds Condensed" panose="020B0604020202020204" charset="-18"/>
              </a:rPr>
              <a:t>odprawy pracownicze przeznaczone dla personelu projektu, </a:t>
            </a:r>
          </a:p>
          <a:p>
            <a:pPr marL="342900" indent="-342900" algn="just">
              <a:lnSpc>
                <a:spcPct val="150000"/>
              </a:lnSpc>
              <a:buAutoNum type="alphaLcParenR"/>
            </a:pPr>
            <a:r>
              <a:rPr lang="pl-PL" sz="2000" dirty="0">
                <a:latin typeface="TT Rounds Condensed" panose="020B0604020202020204" charset="-18"/>
              </a:rPr>
              <a:t>wpłaty dokonywane na Państwowy Fundusz Rehabilitacji Osób Niepełnosprawnych zgodnie z ustawą z dnia 27 sierpnia 1997 r. o rehabilitacji zawodowej i społecznej oraz zatrudnianiu osób niepełnosprawnych (Dz. U. z 2021 r. poz. 573, z </a:t>
            </a:r>
            <a:r>
              <a:rPr lang="pl-PL" sz="2000" dirty="0" err="1">
                <a:latin typeface="TT Rounds Condensed" panose="020B0604020202020204" charset="-18"/>
              </a:rPr>
              <a:t>późn</a:t>
            </a:r>
            <a:r>
              <a:rPr lang="pl-PL" sz="2000" dirty="0">
                <a:latin typeface="TT Rounds Condensed" panose="020B0604020202020204" charset="-18"/>
              </a:rPr>
              <a:t>. zm.), w tym wpłaty dokonywane przez stronę trzecią.</a:t>
            </a:r>
          </a:p>
          <a:p>
            <a:pPr algn="ctr">
              <a:lnSpc>
                <a:spcPts val="2380"/>
              </a:lnSpc>
            </a:pPr>
            <a:endParaRPr lang="pl-PL" sz="1700" dirty="0">
              <a:solidFill>
                <a:srgbClr val="000000"/>
              </a:solidFill>
              <a:latin typeface="TT Rounds Condensed" panose="020B0604020202020204" charset="-18"/>
            </a:endParaRPr>
          </a:p>
          <a:p>
            <a:pPr algn="ctr">
              <a:lnSpc>
                <a:spcPts val="2380"/>
              </a:lnSpc>
            </a:pPr>
            <a:endParaRPr lang="en-US" sz="1700" dirty="0">
              <a:solidFill>
                <a:srgbClr val="000000"/>
              </a:solidFill>
              <a:latin typeface="TT Rounds Condensed" panose="020B0604020202020204" charset="-18"/>
            </a:endParaRPr>
          </a:p>
          <a:p>
            <a:pPr algn="ctr">
              <a:lnSpc>
                <a:spcPts val="2380"/>
              </a:lnSpc>
            </a:pPr>
            <a:endParaRPr lang="en-US" sz="1700" dirty="0">
              <a:solidFill>
                <a:srgbClr val="000000"/>
              </a:solidFill>
              <a:latin typeface="TT Rounds Condensed" panose="020B0604020202020204" charset="-18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3136708" y="874999"/>
            <a:ext cx="4147245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pl-PL" sz="2199" dirty="0">
                <a:solidFill>
                  <a:srgbClr val="000000"/>
                </a:solidFill>
                <a:latin typeface="TT Rounds Condensed Bold"/>
              </a:rPr>
              <a:t>Wydatki niekwalifikowane</a:t>
            </a:r>
            <a:endParaRPr lang="en-US" sz="2199" dirty="0">
              <a:solidFill>
                <a:srgbClr val="000000"/>
              </a:solidFill>
              <a:latin typeface="TT Rounds Condensed Bold"/>
            </a:endParaRPr>
          </a:p>
        </p:txBody>
      </p:sp>
    </p:spTree>
    <p:extLst>
      <p:ext uri="{BB962C8B-B14F-4D97-AF65-F5344CB8AC3E}">
        <p14:creationId xmlns:p14="http://schemas.microsoft.com/office/powerpoint/2010/main" val="970623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Logo&#10;&#10;Loga: &#10;- Trzy gwiazdy ułożone na planie trójkąta, czerwona, biała i żółta, przedstawione na niebieskim tle (Pomoc Techniczna da Funduszy Europejskich)&#10;- Flaga Polski (Rzeczpospolita Polska) &#10;- Flaga unii Europejskiej Niebieski prostokąt na którym widnieje okrąg ułożony z żółtych gwiazdek (Dofinansowane przez Unię Europejską) &#10;- zielony okrąg w którym znajduje się napis&quot; lasy Państwowe&quot;, wewnątrz znajduje się kolejny zielony okrąg a w nim przekrój drzewa iglastego wraz z literą &quot;P&quot;  (Centrum Koordynacji Projektów Środowiskowych)"/>
          <p:cNvSpPr/>
          <p:nvPr/>
        </p:nvSpPr>
        <p:spPr>
          <a:xfrm>
            <a:off x="5033" y="0"/>
            <a:ext cx="18277932" cy="10286730"/>
          </a:xfrm>
          <a:custGeom>
            <a:avLst/>
            <a:gdLst/>
            <a:ahLst/>
            <a:cxnLst/>
            <a:rect l="l" t="t" r="r" b="b"/>
            <a:pathLst>
              <a:path w="18277932" h="10286730">
                <a:moveTo>
                  <a:pt x="0" y="0"/>
                </a:moveTo>
                <a:lnTo>
                  <a:pt x="18277932" y="0"/>
                </a:lnTo>
                <a:lnTo>
                  <a:pt x="18277932" y="10286730"/>
                </a:lnTo>
                <a:lnTo>
                  <a:pt x="0" y="102867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38186" y="759286"/>
            <a:ext cx="8049814" cy="661322"/>
          </a:xfrm>
          <a:custGeom>
            <a:avLst/>
            <a:gdLst/>
            <a:ahLst/>
            <a:cxnLst/>
            <a:rect l="l" t="t" r="r" b="b"/>
            <a:pathLst>
              <a:path w="8049814" h="661322">
                <a:moveTo>
                  <a:pt x="0" y="0"/>
                </a:moveTo>
                <a:lnTo>
                  <a:pt x="8049814" y="0"/>
                </a:lnTo>
                <a:lnTo>
                  <a:pt x="8049814" y="661322"/>
                </a:lnTo>
                <a:lnTo>
                  <a:pt x="0" y="661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 descr="Czas&#10;&#10;Zdjęcie przedstawia klepsydrę z przesypującym się niebieskim piaskiem oraz kalendarz w tle"/>
          <p:cNvSpPr/>
          <p:nvPr/>
        </p:nvSpPr>
        <p:spPr>
          <a:xfrm>
            <a:off x="10238184" y="1885982"/>
            <a:ext cx="8049816" cy="6671966"/>
          </a:xfrm>
          <a:custGeom>
            <a:avLst/>
            <a:gdLst/>
            <a:ahLst/>
            <a:cxnLst/>
            <a:rect l="l" t="t" r="r" b="b"/>
            <a:pathLst>
              <a:path w="8049816" h="6671966">
                <a:moveTo>
                  <a:pt x="0" y="0"/>
                </a:moveTo>
                <a:lnTo>
                  <a:pt x="8049816" y="0"/>
                </a:lnTo>
                <a:lnTo>
                  <a:pt x="8049816" y="6671966"/>
                </a:lnTo>
                <a:lnTo>
                  <a:pt x="0" y="66719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162" r="-1216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15766" y="1257269"/>
            <a:ext cx="9982200" cy="79752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9749" lvl="1" indent="-269875" algn="just">
              <a:lnSpc>
                <a:spcPct val="150000"/>
              </a:lnSpc>
              <a:buFont typeface="Arial"/>
              <a:buChar char="•"/>
            </a:pP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Realizacja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projektu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może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rozpocząć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się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przed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dniem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złożenia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wniosku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o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dofinansowanie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. </a:t>
            </a:r>
          </a:p>
          <a:p>
            <a:pPr marL="539749" lvl="1" indent="-269875" algn="just">
              <a:lnSpc>
                <a:spcPct val="150000"/>
              </a:lnSpc>
              <a:buFont typeface="Arial"/>
              <a:buChar char="•"/>
            </a:pP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Realizacja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projektu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nie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może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zostać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zakończona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przed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dniem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złożenia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wniosku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. </a:t>
            </a:r>
          </a:p>
          <a:p>
            <a:pPr algn="just">
              <a:lnSpc>
                <a:spcPct val="150000"/>
              </a:lnSpc>
            </a:pPr>
            <a:endParaRPr lang="en-US" sz="2200" dirty="0">
              <a:solidFill>
                <a:srgbClr val="000000"/>
              </a:solidFill>
              <a:latin typeface="TT Rounds Condensed"/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W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przypadku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rozpoczęcia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realizacji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projektu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przed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dniem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zawarcia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umowy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o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dofinansowanie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projektu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u="sng" dirty="0" err="1">
                <a:solidFill>
                  <a:srgbClr val="000000"/>
                </a:solidFill>
                <a:latin typeface="TT Rounds Condensed"/>
              </a:rPr>
              <a:t>wnioskodawca</a:t>
            </a:r>
            <a:r>
              <a:rPr lang="en-US" sz="2200" u="sng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u="sng" dirty="0" err="1">
                <a:solidFill>
                  <a:srgbClr val="000000"/>
                </a:solidFill>
                <a:latin typeface="TT Rounds Condensed"/>
              </a:rPr>
              <a:t>realizuje</a:t>
            </a:r>
            <a:r>
              <a:rPr lang="en-US" sz="2200" u="sng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u="sng" dirty="0" err="1">
                <a:solidFill>
                  <a:srgbClr val="000000"/>
                </a:solidFill>
                <a:latin typeface="TT Rounds Condensed"/>
              </a:rPr>
              <a:t>projekt</a:t>
            </a:r>
            <a:r>
              <a:rPr lang="en-US" sz="2200" u="sng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u="sng" dirty="0" err="1">
                <a:solidFill>
                  <a:srgbClr val="000000"/>
                </a:solidFill>
                <a:latin typeface="TT Rounds Condensed"/>
              </a:rPr>
              <a:t>na</a:t>
            </a:r>
            <a:r>
              <a:rPr lang="en-US" sz="2200" u="sng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u="sng" dirty="0" err="1">
                <a:solidFill>
                  <a:srgbClr val="000000"/>
                </a:solidFill>
                <a:latin typeface="TT Rounds Condensed"/>
              </a:rPr>
              <a:t>własne</a:t>
            </a:r>
            <a:r>
              <a:rPr lang="en-US" sz="2200" u="sng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u="sng" dirty="0" err="1">
                <a:solidFill>
                  <a:srgbClr val="000000"/>
                </a:solidFill>
                <a:latin typeface="TT Rounds Condensed"/>
              </a:rPr>
              <a:t>ryzyko</a:t>
            </a:r>
            <a:r>
              <a:rPr lang="pl-PL" sz="2200" u="sng" dirty="0">
                <a:solidFill>
                  <a:srgbClr val="000000"/>
                </a:solidFill>
                <a:latin typeface="TT Rounds Condensed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2200" u="sng" dirty="0">
              <a:solidFill>
                <a:srgbClr val="000000"/>
              </a:solidFill>
              <a:latin typeface="TT Rounds Condensed"/>
            </a:endParaRPr>
          </a:p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Okres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kwalifikowania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wydatków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to 1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stycznia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2021 r. – 31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grudnia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2029 r.</a:t>
            </a:r>
          </a:p>
          <a:p>
            <a:pPr algn="just">
              <a:lnSpc>
                <a:spcPct val="150000"/>
              </a:lnSpc>
            </a:pPr>
            <a:endParaRPr lang="en-US" sz="2200" dirty="0">
              <a:solidFill>
                <a:srgbClr val="000000"/>
              </a:solidFill>
              <a:latin typeface="TT Rounds Condensed Bold"/>
            </a:endParaRPr>
          </a:p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Realizacja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projektu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nie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może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wykraczać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poza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końcową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datę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okresu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kwalifikowalności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wydatków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w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FEnIKS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tj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. 31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grudnia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2029 r.</a:t>
            </a:r>
          </a:p>
          <a:p>
            <a:pPr algn="just">
              <a:lnSpc>
                <a:spcPct val="150000"/>
              </a:lnSpc>
            </a:pPr>
            <a:endParaRPr lang="en-US" sz="2200" dirty="0">
              <a:solidFill>
                <a:srgbClr val="000000"/>
              </a:solidFill>
              <a:latin typeface="TT Rounds Condensed"/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Do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dofinansowania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kwalifikują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się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tylko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projekty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których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wsparcie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u="sng" dirty="0" err="1">
                <a:solidFill>
                  <a:srgbClr val="000000"/>
                </a:solidFill>
                <a:latin typeface="TT Rounds Condensed Bold"/>
              </a:rPr>
              <a:t>nie</a:t>
            </a:r>
            <a:r>
              <a:rPr lang="en-US" sz="2200" u="sng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u="sng" dirty="0" err="1">
                <a:solidFill>
                  <a:srgbClr val="000000"/>
                </a:solidFill>
                <a:latin typeface="TT Rounds Condensed Bold"/>
              </a:rPr>
              <a:t>stanowi</a:t>
            </a:r>
            <a:r>
              <a:rPr lang="en-US" sz="2200" u="sng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u="sng" dirty="0" err="1">
                <a:solidFill>
                  <a:srgbClr val="000000"/>
                </a:solidFill>
                <a:latin typeface="TT Rounds Condensed"/>
              </a:rPr>
              <a:t>pomocy</a:t>
            </a:r>
            <a:r>
              <a:rPr lang="en-US" sz="2200" u="sng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u="sng" dirty="0" err="1">
                <a:solidFill>
                  <a:srgbClr val="000000"/>
                </a:solidFill>
                <a:latin typeface="TT Rounds Condensed"/>
              </a:rPr>
              <a:t>publicznej</a:t>
            </a:r>
            <a:r>
              <a:rPr lang="en-US" sz="2200" u="sng" dirty="0">
                <a:solidFill>
                  <a:srgbClr val="000000"/>
                </a:solidFill>
                <a:latin typeface="TT Rounds Condensed"/>
              </a:rPr>
              <a:t>, w </a:t>
            </a:r>
            <a:r>
              <a:rPr lang="en-US" sz="2200" u="sng" dirty="0" err="1">
                <a:solidFill>
                  <a:srgbClr val="000000"/>
                </a:solidFill>
                <a:latin typeface="TT Rounds Condensed"/>
              </a:rPr>
              <a:t>tym</a:t>
            </a:r>
            <a:r>
              <a:rPr lang="en-US" sz="2200" u="sng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u="sng" dirty="0" err="1">
                <a:solidFill>
                  <a:srgbClr val="000000"/>
                </a:solidFill>
                <a:latin typeface="TT Rounds Condensed"/>
              </a:rPr>
              <a:t>pomocy</a:t>
            </a:r>
            <a:r>
              <a:rPr lang="en-US" sz="2200" u="sng" dirty="0">
                <a:solidFill>
                  <a:srgbClr val="000000"/>
                </a:solidFill>
                <a:latin typeface="TT Rounds Condensed"/>
              </a:rPr>
              <a:t> de minimis.</a:t>
            </a:r>
          </a:p>
          <a:p>
            <a:pPr algn="ctr">
              <a:lnSpc>
                <a:spcPts val="3499"/>
              </a:lnSpc>
            </a:pPr>
            <a:endParaRPr lang="en-US" sz="2499" u="sng" dirty="0">
              <a:solidFill>
                <a:srgbClr val="000000"/>
              </a:solidFill>
              <a:latin typeface="TT Rounds Condensed"/>
            </a:endParaRPr>
          </a:p>
          <a:p>
            <a:pPr algn="ctr">
              <a:lnSpc>
                <a:spcPts val="3499"/>
              </a:lnSpc>
            </a:pPr>
            <a:endParaRPr lang="en-US" sz="2499" u="sng" dirty="0">
              <a:solidFill>
                <a:srgbClr val="000000"/>
              </a:solidFill>
              <a:latin typeface="TT Rounds Condense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895218" y="875000"/>
            <a:ext cx="8049814" cy="382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Okres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kwalifikowalności</a:t>
            </a:r>
            <a:endParaRPr lang="en-US" sz="2200" dirty="0">
              <a:solidFill>
                <a:srgbClr val="000000"/>
              </a:solidFill>
              <a:latin typeface="TT Rounds Condensed 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Logo&#10;&#10;Loga: &#10;- Trzy gwiazdy ułożone na planie trójkąta, czerwona, biała i żółta, przedstawione na niebieskim tle (Pomoc Techniczna da Funduszy Europejskich)&#10;- Flaga Polski (Rzeczpospolita Polska) &#10;- Flaga unii Europejskiej Niebieski prostokąt na którym widnieje okrąg ułożony z żółtych gwiazdek (Dofinansowane przez Unię Europejską) &#10;- zielony okrąg w którym znajduje się napis&quot; lasy Państwowe&quot;, wewnątrz znajduje się kolejny zielony okrąg a w nim przekrój drzewa iglastego wraz z literą &quot;P&quot;  (Centrum Koordynacji Projektów Środowiskowych)"/>
          <p:cNvSpPr/>
          <p:nvPr/>
        </p:nvSpPr>
        <p:spPr>
          <a:xfrm>
            <a:off x="5033" y="0"/>
            <a:ext cx="18277932" cy="10286730"/>
          </a:xfrm>
          <a:custGeom>
            <a:avLst/>
            <a:gdLst/>
            <a:ahLst/>
            <a:cxnLst/>
            <a:rect l="l" t="t" r="r" b="b"/>
            <a:pathLst>
              <a:path w="18277932" h="10286730">
                <a:moveTo>
                  <a:pt x="0" y="0"/>
                </a:moveTo>
                <a:lnTo>
                  <a:pt x="18277932" y="0"/>
                </a:lnTo>
                <a:lnTo>
                  <a:pt x="18277932" y="10286730"/>
                </a:lnTo>
                <a:lnTo>
                  <a:pt x="0" y="102867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38186" y="759286"/>
            <a:ext cx="8049814" cy="661322"/>
          </a:xfrm>
          <a:custGeom>
            <a:avLst/>
            <a:gdLst/>
            <a:ahLst/>
            <a:cxnLst/>
            <a:rect l="l" t="t" r="r" b="b"/>
            <a:pathLst>
              <a:path w="8049814" h="661322">
                <a:moveTo>
                  <a:pt x="0" y="0"/>
                </a:moveTo>
                <a:lnTo>
                  <a:pt x="8049814" y="0"/>
                </a:lnTo>
                <a:lnTo>
                  <a:pt x="8049814" y="661322"/>
                </a:lnTo>
                <a:lnTo>
                  <a:pt x="0" y="661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 descr="Praca&#10;&#10;Zdjęcie przedstawia kobietę w okularach, siedzącą przy biurku, w widoku z góry, która w lewej ręce trzyma dokument, a w prawej myszkę od komputera. Zdjęcie przedstawia wykonywanie pracy biurowej. "/>
          <p:cNvSpPr/>
          <p:nvPr/>
        </p:nvSpPr>
        <p:spPr>
          <a:xfrm>
            <a:off x="10238184" y="1885982"/>
            <a:ext cx="8049816" cy="6671966"/>
          </a:xfrm>
          <a:custGeom>
            <a:avLst/>
            <a:gdLst/>
            <a:ahLst/>
            <a:cxnLst/>
            <a:rect l="l" t="t" r="r" b="b"/>
            <a:pathLst>
              <a:path w="8049816" h="6671966">
                <a:moveTo>
                  <a:pt x="0" y="0"/>
                </a:moveTo>
                <a:lnTo>
                  <a:pt x="8049816" y="0"/>
                </a:lnTo>
                <a:lnTo>
                  <a:pt x="8049816" y="6671966"/>
                </a:lnTo>
                <a:lnTo>
                  <a:pt x="0" y="66719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123" r="-1212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5033" y="1995857"/>
            <a:ext cx="10233151" cy="600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 algn="just">
              <a:lnSpc>
                <a:spcPct val="150000"/>
              </a:lnSpc>
              <a:buFont typeface="Arial"/>
              <a:buChar char="•"/>
            </a:pP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Kopie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dokumentów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które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stanowią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załącznik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do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wniosku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muszą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być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poświadczone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za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zgodność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z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oryginałem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i </a:t>
            </a:r>
            <a:r>
              <a:rPr lang="en-US" sz="2200" b="1" dirty="0" err="1">
                <a:solidFill>
                  <a:srgbClr val="000000"/>
                </a:solidFill>
                <a:latin typeface="TT Rounds Condensed"/>
              </a:rPr>
              <a:t>podpisane</a:t>
            </a:r>
            <a:r>
              <a:rPr lang="en-US" sz="2200" b="1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T Rounds Condensed"/>
              </a:rPr>
              <a:t>elektronicznym</a:t>
            </a:r>
            <a:r>
              <a:rPr lang="en-US" sz="2200" b="1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T Rounds Condensed"/>
              </a:rPr>
              <a:t>podpisem</a:t>
            </a:r>
            <a:r>
              <a:rPr lang="en-US" sz="2200" b="1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T Rounds Condensed"/>
              </a:rPr>
              <a:t>kwalifikowanym</a:t>
            </a:r>
            <a:endParaRPr lang="en-US" sz="2200" b="1" dirty="0">
              <a:solidFill>
                <a:srgbClr val="000000"/>
              </a:solidFill>
              <a:latin typeface="TT Rounds Condensed"/>
            </a:endParaRPr>
          </a:p>
          <a:p>
            <a:pPr algn="just">
              <a:lnSpc>
                <a:spcPct val="150000"/>
              </a:lnSpc>
            </a:pPr>
            <a:endParaRPr lang="en-US" sz="2200" dirty="0">
              <a:solidFill>
                <a:srgbClr val="000000"/>
              </a:solidFill>
              <a:latin typeface="TT Rounds Condensed"/>
            </a:endParaRPr>
          </a:p>
          <a:p>
            <a:pPr marL="453390" lvl="1" indent="-226695" algn="just">
              <a:lnSpc>
                <a:spcPct val="150000"/>
              </a:lnSpc>
              <a:buFont typeface="Arial"/>
              <a:buChar char="•"/>
            </a:pP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Oświadczania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stanowiące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załączniki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do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wniosku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muszą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zostać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T Rounds Condensed"/>
              </a:rPr>
              <a:t>podpisane</a:t>
            </a:r>
            <a:r>
              <a:rPr lang="en-US" sz="2200" b="1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T Rounds Condensed"/>
              </a:rPr>
              <a:t>elektronicznym</a:t>
            </a:r>
            <a:r>
              <a:rPr lang="en-US" sz="2200" b="1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T Rounds Condensed"/>
              </a:rPr>
              <a:t>podpisem</a:t>
            </a:r>
            <a:r>
              <a:rPr lang="en-US" sz="2200" b="1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T Rounds Condensed"/>
              </a:rPr>
              <a:t>kwalifikowanym</a:t>
            </a:r>
            <a:endParaRPr lang="en-US" sz="2200" b="1" dirty="0">
              <a:solidFill>
                <a:srgbClr val="000000"/>
              </a:solidFill>
              <a:latin typeface="TT Rounds Condensed"/>
            </a:endParaRPr>
          </a:p>
          <a:p>
            <a:pPr algn="just">
              <a:lnSpc>
                <a:spcPct val="150000"/>
              </a:lnSpc>
            </a:pPr>
            <a:endParaRPr lang="en-US" sz="2200" dirty="0">
              <a:solidFill>
                <a:srgbClr val="000000"/>
              </a:solidFill>
              <a:latin typeface="TT Rounds Condensed"/>
            </a:endParaRPr>
          </a:p>
          <a:p>
            <a:pPr marL="453390" lvl="1" indent="-226695" algn="just">
              <a:lnSpc>
                <a:spcPct val="150000"/>
              </a:lnSpc>
              <a:buFont typeface="Arial"/>
              <a:buChar char="•"/>
            </a:pP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Jeśli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załącznik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został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opracowa</a:t>
            </a:r>
            <a:r>
              <a:rPr lang="pl-PL" sz="2200" dirty="0" err="1">
                <a:solidFill>
                  <a:srgbClr val="000000"/>
                </a:solidFill>
                <a:latin typeface="TT Rounds Condensed"/>
              </a:rPr>
              <a:t>ny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wg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załączonego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wzoru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(a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nie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jest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oświadczeniem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),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należy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go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również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podpisać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elektronicznym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podpisem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kwalifikowanym</a:t>
            </a:r>
            <a:endParaRPr lang="en-US" sz="2200" dirty="0">
              <a:solidFill>
                <a:srgbClr val="000000"/>
              </a:solidFill>
              <a:latin typeface="TT Rounds Condensed"/>
            </a:endParaRPr>
          </a:p>
          <a:p>
            <a:pPr algn="just">
              <a:lnSpc>
                <a:spcPct val="150000"/>
              </a:lnSpc>
            </a:pPr>
            <a:endParaRPr lang="en-US" sz="2200" dirty="0">
              <a:solidFill>
                <a:srgbClr val="000000"/>
              </a:solidFill>
              <a:latin typeface="TT Rounds Condensed"/>
            </a:endParaRPr>
          </a:p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Dokumenty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sporządzone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w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języku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obcym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powinny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zostać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przetłumaczone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na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język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polski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przez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tłumacza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przysięgłego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.</a:t>
            </a:r>
          </a:p>
          <a:p>
            <a:pPr algn="ctr">
              <a:lnSpc>
                <a:spcPts val="3500"/>
              </a:lnSpc>
            </a:pPr>
            <a:endParaRPr lang="en-US" sz="2500" dirty="0">
              <a:solidFill>
                <a:srgbClr val="000000"/>
              </a:solidFill>
              <a:latin typeface="TT Rounds Condensed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895218" y="875000"/>
            <a:ext cx="8049814" cy="382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Podpis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kwalifikowany</a:t>
            </a:r>
            <a:endParaRPr lang="en-US" sz="2200" dirty="0">
              <a:solidFill>
                <a:srgbClr val="000000"/>
              </a:solidFill>
              <a:latin typeface="TT Rounds Condensed 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Logo&#10;&#10;Loga: &#10;- Trzy gwiazdy ułożone na planie trójkąta, czerwona, biała i żółta, przedstawione na niebieskim tle (Pomoc Techniczna da Funduszy Europejskich)&#10;- Flaga Polski (Rzeczpospolita Polska) &#10;- Flaga unii Europejskiej Niebieski prostokąt na którym widnieje okrąg ułożony z żółtych gwiazdek (Dofinansowane przez Unię Europejską) &#10;- zielony okrąg w którym znajduje się napis&quot; lasy Państwowe&quot;, wewnątrz znajduje się kolejny zielony okrąg a w nim przekrój drzewa iglastego wraz z literą &quot;P&quot;  (Centrum Koordynacji Projektów Środowiskowych)"/>
          <p:cNvSpPr/>
          <p:nvPr/>
        </p:nvSpPr>
        <p:spPr>
          <a:xfrm>
            <a:off x="5033" y="0"/>
            <a:ext cx="18277932" cy="10286730"/>
          </a:xfrm>
          <a:custGeom>
            <a:avLst/>
            <a:gdLst/>
            <a:ahLst/>
            <a:cxnLst/>
            <a:rect l="l" t="t" r="r" b="b"/>
            <a:pathLst>
              <a:path w="18277932" h="10286730">
                <a:moveTo>
                  <a:pt x="0" y="0"/>
                </a:moveTo>
                <a:lnTo>
                  <a:pt x="18277932" y="0"/>
                </a:lnTo>
                <a:lnTo>
                  <a:pt x="18277932" y="10286730"/>
                </a:lnTo>
                <a:lnTo>
                  <a:pt x="0" y="102867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38186" y="759286"/>
            <a:ext cx="8049814" cy="661322"/>
          </a:xfrm>
          <a:custGeom>
            <a:avLst/>
            <a:gdLst/>
            <a:ahLst/>
            <a:cxnLst/>
            <a:rect l="l" t="t" r="r" b="b"/>
            <a:pathLst>
              <a:path w="8049814" h="661322">
                <a:moveTo>
                  <a:pt x="0" y="0"/>
                </a:moveTo>
                <a:lnTo>
                  <a:pt x="8049814" y="0"/>
                </a:lnTo>
                <a:lnTo>
                  <a:pt x="8049814" y="661322"/>
                </a:lnTo>
                <a:lnTo>
                  <a:pt x="0" y="661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 descr="Zdjęcie przedstawia formularz oraz długopis. Na formularzu jest napisane &quot;APPLICATION FORM&quot;" title="Wnioski "/>
          <p:cNvSpPr/>
          <p:nvPr/>
        </p:nvSpPr>
        <p:spPr>
          <a:xfrm>
            <a:off x="10238184" y="1885982"/>
            <a:ext cx="8049816" cy="6671966"/>
          </a:xfrm>
          <a:custGeom>
            <a:avLst/>
            <a:gdLst/>
            <a:ahLst/>
            <a:cxnLst/>
            <a:rect l="l" t="t" r="r" b="b"/>
            <a:pathLst>
              <a:path w="8049816" h="6671966">
                <a:moveTo>
                  <a:pt x="0" y="0"/>
                </a:moveTo>
                <a:lnTo>
                  <a:pt x="8049816" y="0"/>
                </a:lnTo>
                <a:lnTo>
                  <a:pt x="8049816" y="6671966"/>
                </a:lnTo>
                <a:lnTo>
                  <a:pt x="0" y="66719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143" r="-1214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312639" y="1300378"/>
            <a:ext cx="9581152" cy="7843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300" dirty="0" err="1">
                <a:solidFill>
                  <a:srgbClr val="000000"/>
                </a:solidFill>
                <a:latin typeface="TT Rounds Condensed"/>
              </a:rPr>
              <a:t>Wnioskodawca</a:t>
            </a:r>
            <a:r>
              <a:rPr lang="en-US" sz="23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T Rounds Condensed"/>
              </a:rPr>
              <a:t>może</a:t>
            </a:r>
            <a:r>
              <a:rPr lang="en-US" sz="23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T Rounds Condensed"/>
              </a:rPr>
              <a:t>złożyć</a:t>
            </a:r>
            <a:r>
              <a:rPr lang="en-US" sz="23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T Rounds Condensed Bold"/>
              </a:rPr>
              <a:t>tylko</a:t>
            </a:r>
            <a:r>
              <a:rPr lang="en-US" sz="23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T Rounds Condensed Bold"/>
              </a:rPr>
              <a:t>jeden</a:t>
            </a:r>
            <a:r>
              <a:rPr lang="en-US" sz="23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T Rounds Condensed Bold"/>
              </a:rPr>
              <a:t>wniosek</a:t>
            </a:r>
            <a:r>
              <a:rPr lang="en-US" sz="2300" dirty="0">
                <a:solidFill>
                  <a:srgbClr val="000000"/>
                </a:solidFill>
                <a:latin typeface="TT Rounds Condensed Bold"/>
              </a:rPr>
              <a:t> o </a:t>
            </a:r>
            <a:r>
              <a:rPr lang="en-US" sz="2300" dirty="0" err="1">
                <a:solidFill>
                  <a:srgbClr val="000000"/>
                </a:solidFill>
                <a:latin typeface="TT Rounds Condensed Bold"/>
              </a:rPr>
              <a:t>dofinansowanie</a:t>
            </a:r>
            <a:r>
              <a:rPr lang="en-US" sz="23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T Rounds Condensed Bold"/>
              </a:rPr>
              <a:t>na</a:t>
            </a:r>
            <a:r>
              <a:rPr lang="en-US" sz="2300" dirty="0">
                <a:solidFill>
                  <a:srgbClr val="000000"/>
                </a:solidFill>
                <a:latin typeface="TT Rounds Condensed Bold"/>
              </a:rPr>
              <a:t> ten </a:t>
            </a:r>
            <a:r>
              <a:rPr lang="en-US" sz="2300" dirty="0" err="1">
                <a:solidFill>
                  <a:srgbClr val="000000"/>
                </a:solidFill>
                <a:latin typeface="TT Rounds Condensed Bold"/>
              </a:rPr>
              <a:t>sam</a:t>
            </a:r>
            <a:r>
              <a:rPr lang="en-US" sz="23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T Rounds Condensed Bold"/>
              </a:rPr>
              <a:t>projekt</a:t>
            </a:r>
            <a:r>
              <a:rPr lang="en-US" sz="2300" dirty="0">
                <a:solidFill>
                  <a:srgbClr val="000000"/>
                </a:solidFill>
                <a:latin typeface="TT Rounds Condensed"/>
              </a:rPr>
              <a:t> w ramach </a:t>
            </a:r>
            <a:r>
              <a:rPr lang="en-US" sz="2300" dirty="0" err="1">
                <a:solidFill>
                  <a:srgbClr val="000000"/>
                </a:solidFill>
                <a:latin typeface="TT Rounds Condensed"/>
              </a:rPr>
              <a:t>naboru</a:t>
            </a:r>
            <a:r>
              <a:rPr lang="pl-PL" sz="2300" dirty="0">
                <a:solidFill>
                  <a:srgbClr val="000000"/>
                </a:solidFill>
                <a:latin typeface="TT Rounds Condensed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300" dirty="0">
                <a:solidFill>
                  <a:srgbClr val="000000"/>
                </a:solidFill>
                <a:latin typeface="TT Rounds Condensed"/>
              </a:rPr>
              <a:t>W </a:t>
            </a:r>
            <a:r>
              <a:rPr lang="en-US" sz="2300" dirty="0" err="1">
                <a:solidFill>
                  <a:srgbClr val="000000"/>
                </a:solidFill>
                <a:latin typeface="TT Rounds Condensed"/>
              </a:rPr>
              <a:t>przypadku</a:t>
            </a:r>
            <a:r>
              <a:rPr lang="en-US" sz="23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T Rounds Condensed"/>
              </a:rPr>
              <a:t>złożenia</a:t>
            </a:r>
            <a:r>
              <a:rPr lang="en-US" sz="23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T Rounds Condensed"/>
              </a:rPr>
              <a:t>większej</a:t>
            </a:r>
            <a:r>
              <a:rPr lang="en-US" sz="23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T Rounds Condensed"/>
              </a:rPr>
              <a:t>liczby</a:t>
            </a:r>
            <a:r>
              <a:rPr lang="en-US" sz="2300" dirty="0">
                <a:solidFill>
                  <a:srgbClr val="000000"/>
                </a:solidFill>
                <a:latin typeface="TT Rounds Condensed"/>
              </a:rPr>
              <a:t> wniosków </a:t>
            </a:r>
            <a:r>
              <a:rPr lang="en-US" sz="2300" dirty="0" err="1">
                <a:solidFill>
                  <a:srgbClr val="000000"/>
                </a:solidFill>
                <a:latin typeface="TT Rounds Condensed"/>
              </a:rPr>
              <a:t>na</a:t>
            </a:r>
            <a:r>
              <a:rPr lang="en-US" sz="2300" dirty="0">
                <a:solidFill>
                  <a:srgbClr val="000000"/>
                </a:solidFill>
                <a:latin typeface="TT Rounds Condensed"/>
              </a:rPr>
              <a:t> ten </a:t>
            </a:r>
            <a:r>
              <a:rPr lang="en-US" sz="2300" dirty="0" err="1">
                <a:solidFill>
                  <a:srgbClr val="000000"/>
                </a:solidFill>
                <a:latin typeface="TT Rounds Condensed"/>
              </a:rPr>
              <a:t>sam</a:t>
            </a:r>
            <a:r>
              <a:rPr lang="en-US" sz="23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T Rounds Condensed"/>
              </a:rPr>
              <a:t>projekt</a:t>
            </a:r>
            <a:r>
              <a:rPr lang="en-US" sz="2300" dirty="0">
                <a:solidFill>
                  <a:srgbClr val="000000"/>
                </a:solidFill>
                <a:latin typeface="TT Rounds Condensed"/>
              </a:rPr>
              <a:t> w ramach </a:t>
            </a:r>
            <a:r>
              <a:rPr lang="en-US" sz="2300" dirty="0" err="1">
                <a:solidFill>
                  <a:srgbClr val="000000"/>
                </a:solidFill>
                <a:latin typeface="TT Rounds Condensed"/>
              </a:rPr>
              <a:t>naboru</a:t>
            </a:r>
            <a:r>
              <a:rPr lang="en-US" sz="2300" dirty="0">
                <a:solidFill>
                  <a:srgbClr val="000000"/>
                </a:solidFill>
                <a:latin typeface="TT Rounds Condensed"/>
              </a:rPr>
              <a:t> IW </a:t>
            </a:r>
            <a:r>
              <a:rPr lang="en-US" sz="2300" dirty="0" err="1">
                <a:solidFill>
                  <a:srgbClr val="000000"/>
                </a:solidFill>
                <a:latin typeface="TT Rounds Condensed"/>
              </a:rPr>
              <a:t>wzywa</a:t>
            </a:r>
            <a:r>
              <a:rPr lang="en-US" sz="23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T Rounds Condensed"/>
              </a:rPr>
              <a:t>wnioskodawcę</a:t>
            </a:r>
            <a:r>
              <a:rPr lang="en-US" sz="2300" dirty="0">
                <a:solidFill>
                  <a:srgbClr val="000000"/>
                </a:solidFill>
                <a:latin typeface="TT Rounds Condensed"/>
              </a:rPr>
              <a:t> do </a:t>
            </a:r>
            <a:r>
              <a:rPr lang="en-US" sz="2300" dirty="0" err="1">
                <a:solidFill>
                  <a:srgbClr val="000000"/>
                </a:solidFill>
                <a:latin typeface="TT Rounds Condensed"/>
              </a:rPr>
              <a:t>wskazania</a:t>
            </a:r>
            <a:r>
              <a:rPr lang="en-US" sz="2300" dirty="0">
                <a:solidFill>
                  <a:srgbClr val="000000"/>
                </a:solidFill>
                <a:latin typeface="TT Rounds Condensed"/>
              </a:rPr>
              <a:t>, w </a:t>
            </a:r>
            <a:r>
              <a:rPr lang="en-US" sz="2300" dirty="0" err="1">
                <a:solidFill>
                  <a:srgbClr val="000000"/>
                </a:solidFill>
                <a:latin typeface="TT Rounds Condensed"/>
              </a:rPr>
              <a:t>terminie</a:t>
            </a:r>
            <a:r>
              <a:rPr lang="en-US" sz="2300" dirty="0">
                <a:solidFill>
                  <a:srgbClr val="000000"/>
                </a:solidFill>
                <a:latin typeface="TT Rounds Condensed"/>
              </a:rPr>
              <a:t> 3 </a:t>
            </a:r>
            <a:r>
              <a:rPr lang="en-US" sz="2300" dirty="0" err="1">
                <a:solidFill>
                  <a:srgbClr val="000000"/>
                </a:solidFill>
                <a:latin typeface="TT Rounds Condensed"/>
              </a:rPr>
              <a:t>dni</a:t>
            </a:r>
            <a:r>
              <a:rPr lang="en-US" sz="23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T Rounds Condensed"/>
              </a:rPr>
              <a:t>roboczych</a:t>
            </a:r>
            <a:r>
              <a:rPr lang="en-US" sz="2300" dirty="0">
                <a:solidFill>
                  <a:srgbClr val="000000"/>
                </a:solidFill>
                <a:latin typeface="TT Rounds Condensed"/>
              </a:rPr>
              <a:t> od </a:t>
            </a:r>
            <a:r>
              <a:rPr lang="en-US" sz="2300" dirty="0" err="1">
                <a:solidFill>
                  <a:srgbClr val="000000"/>
                </a:solidFill>
                <a:latin typeface="TT Rounds Condensed"/>
              </a:rPr>
              <a:t>dnia</a:t>
            </a:r>
            <a:r>
              <a:rPr lang="en-US" sz="23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T Rounds Condensed"/>
              </a:rPr>
              <a:t>następującego</a:t>
            </a:r>
            <a:r>
              <a:rPr lang="en-US" sz="2300" dirty="0">
                <a:solidFill>
                  <a:srgbClr val="000000"/>
                </a:solidFill>
                <a:latin typeface="TT Rounds Condensed"/>
              </a:rPr>
              <a:t> po </a:t>
            </a:r>
            <a:r>
              <a:rPr lang="en-US" sz="2300" dirty="0" err="1">
                <a:solidFill>
                  <a:srgbClr val="000000"/>
                </a:solidFill>
                <a:latin typeface="TT Rounds Condensed"/>
              </a:rPr>
              <a:t>dniu</a:t>
            </a:r>
            <a:r>
              <a:rPr lang="en-US" sz="23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T Rounds Condensed"/>
              </a:rPr>
              <a:t>wysłania</a:t>
            </a:r>
            <a:r>
              <a:rPr lang="en-US" sz="23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T Rounds Condensed"/>
              </a:rPr>
              <a:t>przez</a:t>
            </a:r>
            <a:r>
              <a:rPr lang="en-US" sz="2300" dirty="0">
                <a:solidFill>
                  <a:srgbClr val="000000"/>
                </a:solidFill>
                <a:latin typeface="TT Rounds Condensed"/>
              </a:rPr>
              <a:t> IW </a:t>
            </a:r>
            <a:r>
              <a:rPr lang="en-US" sz="2300" dirty="0" err="1">
                <a:solidFill>
                  <a:srgbClr val="000000"/>
                </a:solidFill>
                <a:latin typeface="TT Rounds Condensed"/>
              </a:rPr>
              <a:t>informacji</a:t>
            </a:r>
            <a:r>
              <a:rPr lang="en-US" sz="2300" dirty="0">
                <a:solidFill>
                  <a:srgbClr val="000000"/>
                </a:solidFill>
                <a:latin typeface="TT Rounds Condensed"/>
              </a:rPr>
              <a:t> o </a:t>
            </a:r>
            <a:r>
              <a:rPr lang="en-US" sz="2300" dirty="0" err="1">
                <a:solidFill>
                  <a:srgbClr val="000000"/>
                </a:solidFill>
                <a:latin typeface="TT Rounds Condensed"/>
              </a:rPr>
              <a:t>wezwaniu</a:t>
            </a:r>
            <a:r>
              <a:rPr lang="en-US" sz="2300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300" dirty="0" err="1">
                <a:solidFill>
                  <a:srgbClr val="000000"/>
                </a:solidFill>
                <a:latin typeface="TT Rounds Condensed"/>
              </a:rPr>
              <a:t>jednego</a:t>
            </a:r>
            <a:r>
              <a:rPr lang="en-US" sz="23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T Rounds Condensed"/>
              </a:rPr>
              <a:t>wniosku</a:t>
            </a:r>
            <a:r>
              <a:rPr lang="en-US" sz="2300" dirty="0">
                <a:solidFill>
                  <a:srgbClr val="000000"/>
                </a:solidFill>
                <a:latin typeface="TT Rounds Condensed"/>
              </a:rPr>
              <a:t> o </a:t>
            </a:r>
            <a:r>
              <a:rPr lang="en-US" sz="2300" dirty="0" err="1">
                <a:solidFill>
                  <a:srgbClr val="000000"/>
                </a:solidFill>
                <a:latin typeface="TT Rounds Condensed"/>
              </a:rPr>
              <a:t>dofinansowanie</a:t>
            </a:r>
            <a:r>
              <a:rPr lang="en-US" sz="2300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300" dirty="0" err="1">
                <a:solidFill>
                  <a:srgbClr val="000000"/>
                </a:solidFill>
                <a:latin typeface="TT Rounds Condensed"/>
              </a:rPr>
              <a:t>który</a:t>
            </a:r>
            <a:r>
              <a:rPr lang="en-US" sz="23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T Rounds Condensed"/>
              </a:rPr>
              <a:t>będzie</a:t>
            </a:r>
            <a:r>
              <a:rPr lang="en-US" sz="23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T Rounds Condensed"/>
              </a:rPr>
              <a:t>podlegał</a:t>
            </a:r>
            <a:r>
              <a:rPr lang="en-US" sz="23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T Rounds Condensed"/>
              </a:rPr>
              <a:t>ocenie</a:t>
            </a:r>
            <a:r>
              <a:rPr lang="en-US" sz="23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T Rounds Condensed"/>
              </a:rPr>
              <a:t>oraz</a:t>
            </a:r>
            <a:r>
              <a:rPr lang="en-US" sz="23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T Rounds Condensed"/>
              </a:rPr>
              <a:t>wycofania</a:t>
            </a:r>
            <a:r>
              <a:rPr lang="en-US" sz="23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T Rounds Condensed"/>
              </a:rPr>
              <a:t>pozostałych</a:t>
            </a:r>
            <a:r>
              <a:rPr lang="en-US" sz="2300" dirty="0">
                <a:solidFill>
                  <a:srgbClr val="000000"/>
                </a:solidFill>
                <a:latin typeface="TT Rounds Condensed"/>
              </a:rPr>
              <a:t> wniosków w </a:t>
            </a:r>
            <a:r>
              <a:rPr lang="en-US" sz="2300" dirty="0" err="1">
                <a:solidFill>
                  <a:srgbClr val="000000"/>
                </a:solidFill>
                <a:latin typeface="TT Rounds Condensed"/>
              </a:rPr>
              <a:t>aplikacji</a:t>
            </a:r>
            <a:r>
              <a:rPr lang="en-US" sz="2300" dirty="0">
                <a:solidFill>
                  <a:srgbClr val="000000"/>
                </a:solidFill>
                <a:latin typeface="TT Rounds Condensed"/>
              </a:rPr>
              <a:t> WOD2021.</a:t>
            </a:r>
          </a:p>
          <a:p>
            <a:pPr algn="just">
              <a:lnSpc>
                <a:spcPct val="150000"/>
              </a:lnSpc>
            </a:pPr>
            <a:endParaRPr lang="en-US" sz="2300" dirty="0">
              <a:solidFill>
                <a:srgbClr val="000000"/>
              </a:solidFill>
              <a:latin typeface="TT Rounds Condensed"/>
            </a:endParaRPr>
          </a:p>
          <a:p>
            <a:pPr algn="just">
              <a:lnSpc>
                <a:spcPct val="150000"/>
              </a:lnSpc>
            </a:pPr>
            <a:r>
              <a:rPr lang="en-US" sz="2300" dirty="0">
                <a:solidFill>
                  <a:srgbClr val="000000"/>
                </a:solidFill>
                <a:latin typeface="TT Rounds Condensed"/>
              </a:rPr>
              <a:t> Po </a:t>
            </a:r>
            <a:r>
              <a:rPr lang="en-US" sz="2300" dirty="0" err="1">
                <a:solidFill>
                  <a:srgbClr val="000000"/>
                </a:solidFill>
                <a:latin typeface="TT Rounds Condensed"/>
              </a:rPr>
              <a:t>wskazaniu</a:t>
            </a:r>
            <a:r>
              <a:rPr lang="en-US" sz="23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T Rounds Condensed"/>
              </a:rPr>
              <a:t>wniosku</a:t>
            </a:r>
            <a:r>
              <a:rPr lang="en-US" sz="23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T Rounds Condensed"/>
              </a:rPr>
              <a:t>przez</a:t>
            </a:r>
            <a:r>
              <a:rPr lang="en-US" sz="23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T Rounds Condensed"/>
              </a:rPr>
              <a:t>wnioskodawcę</a:t>
            </a:r>
            <a:r>
              <a:rPr lang="en-US" sz="2300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300" dirty="0" err="1">
                <a:solidFill>
                  <a:srgbClr val="000000"/>
                </a:solidFill>
                <a:latin typeface="TT Rounds Condensed Bold"/>
              </a:rPr>
              <a:t>pozostałe</a:t>
            </a:r>
            <a:r>
              <a:rPr lang="en-US" sz="23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T Rounds Condensed Bold"/>
              </a:rPr>
              <a:t>wnioski</a:t>
            </a:r>
            <a:r>
              <a:rPr lang="en-US" sz="23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T Rounds Condensed Bold"/>
              </a:rPr>
              <a:t>zostaną</a:t>
            </a:r>
            <a:r>
              <a:rPr lang="en-US" sz="23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T Rounds Condensed Bold"/>
              </a:rPr>
              <a:t>pozostawione</a:t>
            </a:r>
            <a:r>
              <a:rPr lang="en-US" sz="2300" dirty="0">
                <a:solidFill>
                  <a:srgbClr val="000000"/>
                </a:solidFill>
                <a:latin typeface="TT Rounds Condensed Bold"/>
              </a:rPr>
              <a:t> bez </a:t>
            </a:r>
            <a:r>
              <a:rPr lang="en-US" sz="2300" dirty="0" err="1">
                <a:solidFill>
                  <a:srgbClr val="000000"/>
                </a:solidFill>
                <a:latin typeface="TT Rounds Condensed Bold"/>
              </a:rPr>
              <a:t>rozpatrzenia</a:t>
            </a:r>
            <a:r>
              <a:rPr lang="en-US" sz="2300" dirty="0">
                <a:solidFill>
                  <a:srgbClr val="000000"/>
                </a:solidFill>
                <a:latin typeface="TT Rounds Condensed Bold"/>
              </a:rPr>
              <a:t>. </a:t>
            </a:r>
          </a:p>
          <a:p>
            <a:pPr algn="just">
              <a:lnSpc>
                <a:spcPct val="150000"/>
              </a:lnSpc>
            </a:pPr>
            <a:endParaRPr lang="pl-PL" sz="2300" dirty="0">
              <a:solidFill>
                <a:srgbClr val="000000"/>
              </a:solidFill>
              <a:latin typeface="TT Rounds Condensed Bold"/>
            </a:endParaRPr>
          </a:p>
          <a:p>
            <a:pPr algn="just">
              <a:lnSpc>
                <a:spcPct val="150000"/>
              </a:lnSpc>
            </a:pPr>
            <a:r>
              <a:rPr lang="en-US" sz="2300" dirty="0">
                <a:solidFill>
                  <a:srgbClr val="000000"/>
                </a:solidFill>
                <a:latin typeface="TT Rounds Condensed Bold"/>
              </a:rPr>
              <a:t>W </a:t>
            </a:r>
            <a:r>
              <a:rPr lang="en-US" sz="2300" dirty="0" err="1">
                <a:solidFill>
                  <a:srgbClr val="000000"/>
                </a:solidFill>
                <a:latin typeface="TT Rounds Condensed Bold"/>
              </a:rPr>
              <a:t>przypadku</a:t>
            </a:r>
            <a:r>
              <a:rPr lang="en-US" sz="23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T Rounds Condensed Bold"/>
              </a:rPr>
              <a:t>niewskazania</a:t>
            </a:r>
            <a:r>
              <a:rPr lang="en-US" sz="23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T Rounds Condensed Bold"/>
              </a:rPr>
              <a:t>wniosku</a:t>
            </a:r>
            <a:r>
              <a:rPr lang="en-US" sz="23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T Rounds Condensed Bold"/>
              </a:rPr>
              <a:t>przez</a:t>
            </a:r>
            <a:r>
              <a:rPr lang="en-US" sz="23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T Rounds Condensed Bold"/>
              </a:rPr>
              <a:t>wnioskodawcę</a:t>
            </a:r>
            <a:r>
              <a:rPr lang="en-US" sz="2300" dirty="0">
                <a:solidFill>
                  <a:srgbClr val="000000"/>
                </a:solidFill>
                <a:latin typeface="TT Rounds Condensed Bold"/>
              </a:rPr>
              <a:t>, </a:t>
            </a:r>
            <a:r>
              <a:rPr lang="en-US" sz="2300" dirty="0" err="1">
                <a:solidFill>
                  <a:srgbClr val="000000"/>
                </a:solidFill>
                <a:latin typeface="TT Rounds Condensed Bold"/>
              </a:rPr>
              <a:t>ocenie</a:t>
            </a:r>
            <a:r>
              <a:rPr lang="en-US" sz="23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T Rounds Condensed Bold"/>
              </a:rPr>
              <a:t>będzie</a:t>
            </a:r>
            <a:r>
              <a:rPr lang="en-US" sz="23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T Rounds Condensed Bold"/>
              </a:rPr>
              <a:t>podlegał</a:t>
            </a:r>
            <a:r>
              <a:rPr lang="en-US" sz="23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T Rounds Condensed Bold"/>
              </a:rPr>
              <a:t>wniosek</a:t>
            </a:r>
            <a:r>
              <a:rPr lang="en-US" sz="2300" dirty="0">
                <a:solidFill>
                  <a:srgbClr val="000000"/>
                </a:solidFill>
                <a:latin typeface="TT Rounds Condensed Bold"/>
              </a:rPr>
              <a:t> o </a:t>
            </a:r>
            <a:r>
              <a:rPr lang="en-US" sz="2300" dirty="0" err="1">
                <a:solidFill>
                  <a:srgbClr val="000000"/>
                </a:solidFill>
                <a:latin typeface="TT Rounds Condensed Bold"/>
              </a:rPr>
              <a:t>dofinansowanie</a:t>
            </a:r>
            <a:r>
              <a:rPr lang="en-US" sz="23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T Rounds Condensed Bold"/>
              </a:rPr>
              <a:t>złożony</a:t>
            </a:r>
            <a:r>
              <a:rPr lang="en-US" sz="23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T Rounds Condensed Bold"/>
              </a:rPr>
              <a:t>jako</a:t>
            </a:r>
            <a:r>
              <a:rPr lang="en-US" sz="23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T Rounds Condensed Bold"/>
              </a:rPr>
              <a:t>pierwszy</a:t>
            </a:r>
            <a:r>
              <a:rPr lang="en-US" sz="2300" dirty="0">
                <a:solidFill>
                  <a:srgbClr val="000000"/>
                </a:solidFill>
                <a:latin typeface="TT Rounds Condensed Bold"/>
              </a:rPr>
              <a:t>. </a:t>
            </a:r>
            <a:r>
              <a:rPr lang="en-US" sz="2300" dirty="0" err="1">
                <a:solidFill>
                  <a:srgbClr val="000000"/>
                </a:solidFill>
                <a:latin typeface="TT Rounds Condensed"/>
              </a:rPr>
              <a:t>Pozostałe</a:t>
            </a:r>
            <a:r>
              <a:rPr lang="en-US" sz="23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T Rounds Condensed"/>
              </a:rPr>
              <a:t>wnioski</a:t>
            </a:r>
            <a:r>
              <a:rPr lang="en-US" sz="2300" dirty="0">
                <a:solidFill>
                  <a:srgbClr val="000000"/>
                </a:solidFill>
                <a:latin typeface="TT Rounds Condensed"/>
              </a:rPr>
              <a:t> o </a:t>
            </a:r>
            <a:r>
              <a:rPr lang="en-US" sz="2300" dirty="0" err="1">
                <a:solidFill>
                  <a:srgbClr val="000000"/>
                </a:solidFill>
                <a:latin typeface="TT Rounds Condensed"/>
              </a:rPr>
              <a:t>dofinansowanie</a:t>
            </a:r>
            <a:r>
              <a:rPr lang="en-US" sz="23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T Rounds Condensed"/>
              </a:rPr>
              <a:t>zostaną</a:t>
            </a:r>
            <a:r>
              <a:rPr lang="en-US" sz="23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TT Rounds Condensed"/>
              </a:rPr>
              <a:t>pozostawione</a:t>
            </a:r>
            <a:r>
              <a:rPr lang="en-US" sz="2300" dirty="0">
                <a:solidFill>
                  <a:srgbClr val="000000"/>
                </a:solidFill>
                <a:latin typeface="TT Rounds Condensed"/>
              </a:rPr>
              <a:t> bez </a:t>
            </a:r>
            <a:r>
              <a:rPr lang="en-US" sz="2300" dirty="0" err="1">
                <a:solidFill>
                  <a:srgbClr val="000000"/>
                </a:solidFill>
                <a:latin typeface="TT Rounds Condensed"/>
              </a:rPr>
              <a:t>rozpatrzenia</a:t>
            </a:r>
            <a:r>
              <a:rPr lang="en-US" sz="2300" dirty="0">
                <a:solidFill>
                  <a:srgbClr val="000000"/>
                </a:solidFill>
                <a:latin typeface="TT Rounds Condensed"/>
              </a:rPr>
              <a:t>. </a:t>
            </a:r>
          </a:p>
          <a:p>
            <a:pPr algn="ctr">
              <a:lnSpc>
                <a:spcPts val="3500"/>
              </a:lnSpc>
            </a:pPr>
            <a:endParaRPr lang="en-US" sz="2300" dirty="0">
              <a:solidFill>
                <a:srgbClr val="000000"/>
              </a:solidFill>
              <a:latin typeface="TT Rounds Condense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895218" y="875000"/>
            <a:ext cx="8049814" cy="382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Dopuszczalna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liczba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wniosków</a:t>
            </a:r>
            <a:endParaRPr lang="en-US" sz="2200" dirty="0">
              <a:solidFill>
                <a:srgbClr val="000000"/>
              </a:solidFill>
              <a:latin typeface="TT Rounds Condensed Bo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Logo&#10;&#10;Loga: &#10;- Trzy gwiazdy ułożone na planie trójkąta, czerwona, biała i żółta, przedstawione na niebieskim tle (Pomoc Techniczna da Funduszy Europejskich)&#10;- Flaga Polski (Rzeczpospolita Polska) &#10;- Flaga unii Europejskiej Niebieski prostokąt na którym widnieje okrąg ułożony z żółtych gwiazdek (Dofinansowane przez Unię Europejską) &#10;- zielony okrąg w którym znajduje się napis&quot; lasy Państwowe&quot;, wewnątrz znajduje się kolejny zielony okrąg a w nim przekrój drzewa iglastego wraz z literą &quot;P&quot;  (Centrum Koordynacji Projektów Środowiskowych)"/>
          <p:cNvSpPr/>
          <p:nvPr/>
        </p:nvSpPr>
        <p:spPr>
          <a:xfrm>
            <a:off x="5033" y="0"/>
            <a:ext cx="18277932" cy="10286730"/>
          </a:xfrm>
          <a:custGeom>
            <a:avLst/>
            <a:gdLst/>
            <a:ahLst/>
            <a:cxnLst/>
            <a:rect l="l" t="t" r="r" b="b"/>
            <a:pathLst>
              <a:path w="18277932" h="10286730">
                <a:moveTo>
                  <a:pt x="0" y="0"/>
                </a:moveTo>
                <a:lnTo>
                  <a:pt x="18277932" y="0"/>
                </a:lnTo>
                <a:lnTo>
                  <a:pt x="18277932" y="10286730"/>
                </a:lnTo>
                <a:lnTo>
                  <a:pt x="0" y="102867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38186" y="759286"/>
            <a:ext cx="8049814" cy="661322"/>
          </a:xfrm>
          <a:custGeom>
            <a:avLst/>
            <a:gdLst/>
            <a:ahLst/>
            <a:cxnLst/>
            <a:rect l="l" t="t" r="r" b="b"/>
            <a:pathLst>
              <a:path w="8049814" h="661322">
                <a:moveTo>
                  <a:pt x="0" y="0"/>
                </a:moveTo>
                <a:lnTo>
                  <a:pt x="8049814" y="0"/>
                </a:lnTo>
                <a:lnTo>
                  <a:pt x="8049814" y="661322"/>
                </a:lnTo>
                <a:lnTo>
                  <a:pt x="0" y="661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 descr="Zdjęcie przedstawia fragment dokumentu, kalkulator oraz długopis" title="Dokumentacja"/>
          <p:cNvSpPr/>
          <p:nvPr/>
        </p:nvSpPr>
        <p:spPr>
          <a:xfrm>
            <a:off x="10238184" y="1885982"/>
            <a:ext cx="8049816" cy="6671966"/>
          </a:xfrm>
          <a:custGeom>
            <a:avLst/>
            <a:gdLst/>
            <a:ahLst/>
            <a:cxnLst/>
            <a:rect l="l" t="t" r="r" b="b"/>
            <a:pathLst>
              <a:path w="8049816" h="6671966">
                <a:moveTo>
                  <a:pt x="0" y="0"/>
                </a:moveTo>
                <a:lnTo>
                  <a:pt x="8049816" y="0"/>
                </a:lnTo>
                <a:lnTo>
                  <a:pt x="8049816" y="6671966"/>
                </a:lnTo>
                <a:lnTo>
                  <a:pt x="0" y="66719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143" r="-1214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192554" y="515673"/>
            <a:ext cx="9852851" cy="9794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W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trakcie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oceny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projektu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, IW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może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wezwać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wnioskodawcę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do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złożenia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wyjaśnień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, co do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treści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przedstawionego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wniosku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o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dofinansowanie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i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ewentualnego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uzupełnienia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lub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poprawy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wniosku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, w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zakresie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podlegającym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ocenie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spełnienia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kryteriów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wyboru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projektów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(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dotyczy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każdego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kryterium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). </a:t>
            </a:r>
          </a:p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Dopuszcza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się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możliwość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jednokrotnego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wezwania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do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złożenia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wyjaśnień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/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poprawy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wniosku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na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I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etapie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oceny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oraz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jednokrotnego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wezwania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na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II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etapie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oceny</a:t>
            </a:r>
            <a:endParaRPr lang="en-US" sz="2200" dirty="0">
              <a:solidFill>
                <a:srgbClr val="000000"/>
              </a:solidFill>
              <a:latin typeface="TT Rounds Condensed Bold"/>
            </a:endParaRPr>
          </a:p>
          <a:p>
            <a:pPr algn="just">
              <a:lnSpc>
                <a:spcPct val="150000"/>
              </a:lnSpc>
            </a:pPr>
            <a:endParaRPr lang="en-US" sz="2200" dirty="0">
              <a:solidFill>
                <a:srgbClr val="000000"/>
              </a:solidFill>
              <a:latin typeface="TT Rounds Condensed Bold"/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Wnioskodawca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jest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zobowiązany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do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uzupełnienia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wniosku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w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terminie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7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dni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od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dnia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następującego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po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dniu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przekazania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wezwania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za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pomocą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środków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komunikacji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elektronicznej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(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dla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biegu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tego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terminu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nie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ma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znaczenia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dzień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odebrania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wezwania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przez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wnioskodawcę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).</a:t>
            </a:r>
          </a:p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Wnioskodawca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,  jest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zobowiązany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do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uzupełnienia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lub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poprawienia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wniosku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o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dofinansowanie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wyłącznie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w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zakresie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wskazanym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w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wezwaniu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2200" dirty="0">
              <a:solidFill>
                <a:srgbClr val="000000"/>
              </a:solidFill>
              <a:latin typeface="TT Rounds Condensed Bold"/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W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wyniku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uzupełnienia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wniosku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o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dofinansowanie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nie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może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zwiększyć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się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wartość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kosztów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kwalifikowalnych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projektu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. </a:t>
            </a:r>
          </a:p>
          <a:p>
            <a:pPr algn="ctr">
              <a:lnSpc>
                <a:spcPct val="150000"/>
              </a:lnSpc>
            </a:pPr>
            <a:r>
              <a:rPr lang="en-US" sz="2300" dirty="0">
                <a:solidFill>
                  <a:srgbClr val="000000"/>
                </a:solidFill>
                <a:latin typeface="TT Rounds Condensed"/>
              </a:rPr>
              <a:t> </a:t>
            </a:r>
          </a:p>
          <a:p>
            <a:pPr algn="ctr">
              <a:lnSpc>
                <a:spcPts val="3087"/>
              </a:lnSpc>
            </a:pPr>
            <a:endParaRPr lang="en-US" sz="2300" dirty="0">
              <a:solidFill>
                <a:srgbClr val="000000"/>
              </a:solidFill>
              <a:latin typeface="TT Rounds Condensed"/>
            </a:endParaRPr>
          </a:p>
          <a:p>
            <a:pPr algn="ctr">
              <a:lnSpc>
                <a:spcPts val="3087"/>
              </a:lnSpc>
            </a:pPr>
            <a:endParaRPr lang="en-US" sz="2300" dirty="0">
              <a:solidFill>
                <a:srgbClr val="000000"/>
              </a:solidFill>
              <a:latin typeface="TT Rounds Condense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895218" y="875000"/>
            <a:ext cx="8049814" cy="382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Wezwanie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do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złożenia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wyjaśnień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/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poprawy</a:t>
            </a:r>
            <a:endParaRPr lang="en-US" sz="2200" dirty="0">
              <a:solidFill>
                <a:srgbClr val="000000"/>
              </a:solidFill>
              <a:latin typeface="TT Rounds Condensed Bol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Logo&#10;&#10;Loga: &#10;- Trzy gwiazdy ułożone na planie trójkąta, czerwona, biała i żółta, przedstawione na niebieskim tle (Pomoc Techniczna da Funduszy Europejskich)&#10;- Flaga Polski (Rzeczpospolita Polska) &#10;- Flaga unii Europejskiej Niebieski prostokąt na którym widnieje okrąg ułożony z żółtych gwiazdek (Dofinansowane przez Unię Europejską) &#10;- zielony okrąg w którym znajduje się napis&quot; lasy Państwowe&quot;, wewnątrz znajduje się kolejny zielony okrąg a w nim przekrój drzewa iglastego wraz z literą &quot;P&quot;  (Centrum Koordynacji Projektów Środowiskowych)"/>
          <p:cNvSpPr/>
          <p:nvPr/>
        </p:nvSpPr>
        <p:spPr>
          <a:xfrm>
            <a:off x="5033" y="0"/>
            <a:ext cx="18277932" cy="10286730"/>
          </a:xfrm>
          <a:custGeom>
            <a:avLst/>
            <a:gdLst/>
            <a:ahLst/>
            <a:cxnLst/>
            <a:rect l="l" t="t" r="r" b="b"/>
            <a:pathLst>
              <a:path w="18277932" h="10286730">
                <a:moveTo>
                  <a:pt x="0" y="0"/>
                </a:moveTo>
                <a:lnTo>
                  <a:pt x="18277932" y="0"/>
                </a:lnTo>
                <a:lnTo>
                  <a:pt x="18277932" y="10286730"/>
                </a:lnTo>
                <a:lnTo>
                  <a:pt x="0" y="102867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38186" y="759286"/>
            <a:ext cx="8049814" cy="661322"/>
          </a:xfrm>
          <a:custGeom>
            <a:avLst/>
            <a:gdLst/>
            <a:ahLst/>
            <a:cxnLst/>
            <a:rect l="l" t="t" r="r" b="b"/>
            <a:pathLst>
              <a:path w="8049814" h="661322">
                <a:moveTo>
                  <a:pt x="0" y="0"/>
                </a:moveTo>
                <a:lnTo>
                  <a:pt x="8049814" y="0"/>
                </a:lnTo>
                <a:lnTo>
                  <a:pt x="8049814" y="661322"/>
                </a:lnTo>
                <a:lnTo>
                  <a:pt x="0" y="661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 descr="Notes&#10;&#10;Na zdjęciu przedstawione są ręcę osoby, która notuje długopisem coś w zeszycie. Dodatkowo na zdjęciu pojawia się napis EVALUATION. Wszystko znajduje się na czarnym tle przypominającym tablice do pisania kredą. Lewy dolny róg tła pokrywają symbole graficzne kojarzące się z ewaluacją ułożone w kwadrat."/>
          <p:cNvSpPr/>
          <p:nvPr/>
        </p:nvSpPr>
        <p:spPr>
          <a:xfrm>
            <a:off x="10238184" y="1885982"/>
            <a:ext cx="8049816" cy="6671966"/>
          </a:xfrm>
          <a:custGeom>
            <a:avLst/>
            <a:gdLst/>
            <a:ahLst/>
            <a:cxnLst/>
            <a:rect l="l" t="t" r="r" b="b"/>
            <a:pathLst>
              <a:path w="8049816" h="6671966">
                <a:moveTo>
                  <a:pt x="0" y="0"/>
                </a:moveTo>
                <a:lnTo>
                  <a:pt x="8049816" y="0"/>
                </a:lnTo>
                <a:lnTo>
                  <a:pt x="8049816" y="6671966"/>
                </a:lnTo>
                <a:lnTo>
                  <a:pt x="0" y="66719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143" r="-1214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273725" y="1420608"/>
            <a:ext cx="9695765" cy="7341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500" dirty="0" err="1">
                <a:solidFill>
                  <a:srgbClr val="000000"/>
                </a:solidFill>
                <a:latin typeface="TT Rounds Condensed Bold"/>
              </a:rPr>
              <a:t>Ocena</a:t>
            </a:r>
            <a:r>
              <a:rPr lang="en-US" sz="25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T Rounds Condensed Bold"/>
              </a:rPr>
              <a:t>spełnienia</a:t>
            </a:r>
            <a:r>
              <a:rPr lang="en-US" sz="25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T Rounds Condensed Bold"/>
              </a:rPr>
              <a:t>kryteriów</a:t>
            </a:r>
            <a:r>
              <a:rPr lang="en-US" sz="25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T Rounds Condensed Bold"/>
              </a:rPr>
              <a:t>wyboru</a:t>
            </a:r>
            <a:r>
              <a:rPr lang="en-US" sz="25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T Rounds Condensed Bold"/>
              </a:rPr>
              <a:t>projektów</a:t>
            </a:r>
            <a:r>
              <a:rPr lang="en-US" sz="25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T Rounds Condensed Bold"/>
              </a:rPr>
              <a:t>składa</a:t>
            </a:r>
            <a:r>
              <a:rPr lang="en-US" sz="25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T Rounds Condensed Bold"/>
              </a:rPr>
              <a:t>się</a:t>
            </a:r>
            <a:r>
              <a:rPr lang="en-US" sz="2500" dirty="0">
                <a:solidFill>
                  <a:srgbClr val="000000"/>
                </a:solidFill>
                <a:latin typeface="TT Rounds Condensed Bold"/>
              </a:rPr>
              <a:t> z </a:t>
            </a:r>
            <a:r>
              <a:rPr lang="en-US" sz="2500" dirty="0" err="1">
                <a:solidFill>
                  <a:srgbClr val="000000"/>
                </a:solidFill>
                <a:latin typeface="TT Rounds Condensed Bold"/>
              </a:rPr>
              <a:t>dwóch</a:t>
            </a:r>
            <a:r>
              <a:rPr lang="en-US" sz="25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T Rounds Condensed Bold"/>
              </a:rPr>
              <a:t>etapów</a:t>
            </a:r>
            <a:r>
              <a:rPr lang="en-US" sz="2500" dirty="0">
                <a:solidFill>
                  <a:srgbClr val="000000"/>
                </a:solidFill>
                <a:latin typeface="TT Rounds Condensed Bold"/>
              </a:rPr>
              <a:t>: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500" dirty="0">
                <a:solidFill>
                  <a:srgbClr val="000000"/>
                </a:solidFill>
                <a:latin typeface="TT Rounds Condensed Bold"/>
              </a:rPr>
              <a:t>I </a:t>
            </a:r>
            <a:r>
              <a:rPr lang="en-US" sz="2500" dirty="0" err="1">
                <a:solidFill>
                  <a:srgbClr val="000000"/>
                </a:solidFill>
                <a:latin typeface="TT Rounds Condensed Bold"/>
              </a:rPr>
              <a:t>Etap</a:t>
            </a:r>
            <a:r>
              <a:rPr lang="en-US" sz="2500" dirty="0">
                <a:solidFill>
                  <a:srgbClr val="000000"/>
                </a:solidFill>
                <a:latin typeface="TT Rounds Condensed Bold"/>
              </a:rPr>
              <a:t>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500" dirty="0">
                <a:solidFill>
                  <a:srgbClr val="000000"/>
                </a:solidFill>
                <a:latin typeface="TT Rounds Condensed Bold"/>
              </a:rPr>
              <a:t>II </a:t>
            </a:r>
            <a:r>
              <a:rPr lang="en-US" sz="2500" dirty="0" err="1">
                <a:solidFill>
                  <a:srgbClr val="000000"/>
                </a:solidFill>
                <a:latin typeface="TT Rounds Condensed Bold"/>
              </a:rPr>
              <a:t>Etap</a:t>
            </a:r>
            <a:endParaRPr lang="en-US" sz="2500" dirty="0">
              <a:solidFill>
                <a:srgbClr val="000000"/>
              </a:solidFill>
              <a:latin typeface="TT Rounds Condensed Bold"/>
            </a:endParaRPr>
          </a:p>
          <a:p>
            <a:pPr algn="just">
              <a:lnSpc>
                <a:spcPct val="150000"/>
              </a:lnSpc>
            </a:pPr>
            <a:endParaRPr lang="en-US" sz="2500" dirty="0">
              <a:solidFill>
                <a:srgbClr val="000000"/>
              </a:solidFill>
              <a:latin typeface="TT Rounds Condensed Bold"/>
            </a:endParaRPr>
          </a:p>
          <a:p>
            <a:pPr algn="just">
              <a:lnSpc>
                <a:spcPct val="150000"/>
              </a:lnSpc>
            </a:pPr>
            <a:r>
              <a:rPr lang="en-US" sz="2500" dirty="0" err="1">
                <a:solidFill>
                  <a:srgbClr val="000000"/>
                </a:solidFill>
                <a:latin typeface="TT Rounds Condensed"/>
              </a:rPr>
              <a:t>Oceny</a:t>
            </a:r>
            <a:r>
              <a:rPr lang="en-US" sz="25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T Rounds Condensed"/>
              </a:rPr>
              <a:t>projektu</a:t>
            </a:r>
            <a:r>
              <a:rPr lang="en-US" sz="25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T Rounds Condensed"/>
              </a:rPr>
              <a:t>dokonuje</a:t>
            </a:r>
            <a:r>
              <a:rPr lang="en-US" sz="25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T Rounds Condensed"/>
              </a:rPr>
              <a:t>Komisja</a:t>
            </a:r>
            <a:r>
              <a:rPr lang="en-US" sz="25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T Rounds Condensed"/>
              </a:rPr>
              <a:t>Oceny</a:t>
            </a:r>
            <a:r>
              <a:rPr lang="en-US" sz="25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T Rounds Condensed"/>
              </a:rPr>
              <a:t>Projektu</a:t>
            </a:r>
            <a:r>
              <a:rPr lang="en-US" sz="2500" dirty="0">
                <a:solidFill>
                  <a:srgbClr val="000000"/>
                </a:solidFill>
                <a:latin typeface="TT Rounds Condensed"/>
              </a:rPr>
              <a:t> (KOP) </a:t>
            </a:r>
            <a:r>
              <a:rPr lang="en-US" sz="2500" dirty="0" err="1">
                <a:solidFill>
                  <a:srgbClr val="000000"/>
                </a:solidFill>
                <a:latin typeface="TT Rounds Condensed"/>
              </a:rPr>
              <a:t>powołana</a:t>
            </a:r>
            <a:r>
              <a:rPr lang="en-US" sz="25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T Rounds Condensed"/>
              </a:rPr>
              <a:t>przez</a:t>
            </a:r>
            <a:r>
              <a:rPr lang="en-US" sz="2500" dirty="0">
                <a:solidFill>
                  <a:srgbClr val="000000"/>
                </a:solidFill>
                <a:latin typeface="TT Rounds Condensed"/>
              </a:rPr>
              <a:t> IW</a:t>
            </a:r>
          </a:p>
          <a:p>
            <a:pPr algn="just">
              <a:lnSpc>
                <a:spcPct val="150000"/>
              </a:lnSpc>
            </a:pPr>
            <a:endParaRPr lang="en-US" sz="2500" dirty="0">
              <a:solidFill>
                <a:srgbClr val="000000"/>
              </a:solidFill>
              <a:latin typeface="TT Rounds Condensed"/>
            </a:endParaRPr>
          </a:p>
          <a:p>
            <a:pPr algn="just">
              <a:lnSpc>
                <a:spcPct val="150000"/>
              </a:lnSpc>
            </a:pPr>
            <a:r>
              <a:rPr lang="en-US" sz="2500" dirty="0" err="1">
                <a:solidFill>
                  <a:srgbClr val="000000"/>
                </a:solidFill>
                <a:latin typeface="TT Rounds Condensed"/>
              </a:rPr>
              <a:t>Każdy</a:t>
            </a:r>
            <a:r>
              <a:rPr lang="en-US" sz="25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T Rounds Condensed"/>
              </a:rPr>
              <a:t>wniosek</a:t>
            </a:r>
            <a:r>
              <a:rPr lang="en-US" sz="25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T Rounds Condensed"/>
              </a:rPr>
              <a:t>będzie</a:t>
            </a:r>
            <a:r>
              <a:rPr lang="en-US" sz="25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T Rounds Condensed"/>
              </a:rPr>
              <a:t>oceniany</a:t>
            </a:r>
            <a:r>
              <a:rPr lang="en-US" sz="25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T Rounds Condensed Bold"/>
              </a:rPr>
              <a:t>kryteriami</a:t>
            </a:r>
            <a:r>
              <a:rPr lang="en-US" sz="25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T Rounds Condensed Bold"/>
              </a:rPr>
              <a:t>horyzontalnymi</a:t>
            </a:r>
            <a:r>
              <a:rPr lang="en-US" sz="25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T Rounds Condensed Bold"/>
              </a:rPr>
              <a:t>oraz</a:t>
            </a:r>
            <a:r>
              <a:rPr lang="en-US" sz="25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T Rounds Condensed Bold"/>
              </a:rPr>
              <a:t>kryteriami</a:t>
            </a:r>
            <a:r>
              <a:rPr lang="en-US" sz="25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T Rounds Condensed Bold"/>
              </a:rPr>
              <a:t>specyficznymi</a:t>
            </a:r>
            <a:r>
              <a:rPr lang="en-US" sz="25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T Rounds Condensed"/>
              </a:rPr>
              <a:t>dla</a:t>
            </a:r>
            <a:r>
              <a:rPr lang="en-US" sz="25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T Rounds Condensed"/>
              </a:rPr>
              <a:t>działania</a:t>
            </a:r>
            <a:r>
              <a:rPr lang="en-US" sz="2500" dirty="0">
                <a:solidFill>
                  <a:srgbClr val="000000"/>
                </a:solidFill>
                <a:latin typeface="TT Rounds Condensed"/>
              </a:rPr>
              <a:t> FENX.01.05, </a:t>
            </a:r>
            <a:r>
              <a:rPr lang="en-US" sz="2500" dirty="0" err="1">
                <a:solidFill>
                  <a:srgbClr val="000000"/>
                </a:solidFill>
                <a:latin typeface="TT Rounds Condensed"/>
              </a:rPr>
              <a:t>typu</a:t>
            </a:r>
            <a:r>
              <a:rPr lang="en-US" sz="25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T Rounds Condensed"/>
              </a:rPr>
              <a:t>projektu</a:t>
            </a:r>
            <a:r>
              <a:rPr lang="en-US" sz="2500" dirty="0">
                <a:solidFill>
                  <a:srgbClr val="000000"/>
                </a:solidFill>
                <a:latin typeface="TT Rounds Condensed"/>
              </a:rPr>
              <a:t>: </a:t>
            </a:r>
            <a:r>
              <a:rPr lang="en-US" sz="2500" dirty="0" err="1">
                <a:solidFill>
                  <a:srgbClr val="000000"/>
                </a:solidFill>
                <a:latin typeface="TT Rounds Condensed"/>
              </a:rPr>
              <a:t>Rozwój</a:t>
            </a:r>
            <a:r>
              <a:rPr lang="en-US" sz="25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T Rounds Condensed"/>
              </a:rPr>
              <a:t>zdolności</a:t>
            </a:r>
            <a:r>
              <a:rPr lang="en-US" sz="25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T Rounds Condensed"/>
              </a:rPr>
              <a:t>i</a:t>
            </a:r>
            <a:r>
              <a:rPr lang="en-US" sz="25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T Rounds Condensed"/>
              </a:rPr>
              <a:t>usprawnianie</a:t>
            </a:r>
            <a:r>
              <a:rPr lang="en-US" sz="25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T Rounds Condensed"/>
              </a:rPr>
              <a:t>zarządzania</a:t>
            </a:r>
            <a:r>
              <a:rPr lang="en-US" sz="25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T Rounds Condensed"/>
              </a:rPr>
              <a:t>obszarami</a:t>
            </a:r>
            <a:r>
              <a:rPr lang="en-US" sz="25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T Rounds Condensed"/>
              </a:rPr>
              <a:t>chronionymi</a:t>
            </a:r>
            <a:r>
              <a:rPr lang="en-US" sz="2500" dirty="0">
                <a:solidFill>
                  <a:srgbClr val="000000"/>
                </a:solidFill>
                <a:latin typeface="TT Rounds Condensed"/>
              </a:rPr>
              <a:t>. </a:t>
            </a:r>
            <a:r>
              <a:rPr lang="en-US" sz="2500" dirty="0" err="1">
                <a:solidFill>
                  <a:srgbClr val="000000"/>
                </a:solidFill>
                <a:latin typeface="TT Rounds Condensed"/>
              </a:rPr>
              <a:t>Teledetekcja</a:t>
            </a:r>
            <a:r>
              <a:rPr lang="en-US" sz="25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T Rounds Condensed"/>
              </a:rPr>
              <a:t>oraz</a:t>
            </a:r>
            <a:r>
              <a:rPr lang="en-US" sz="25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T Rounds Condensed"/>
              </a:rPr>
              <a:t>rozwój</a:t>
            </a:r>
            <a:r>
              <a:rPr lang="en-US" sz="25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T Rounds Condensed"/>
              </a:rPr>
              <a:t>infrastruktury</a:t>
            </a:r>
            <a:r>
              <a:rPr lang="en-US" sz="25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T Rounds Condensed"/>
              </a:rPr>
              <a:t>geoinformacyjnej</a:t>
            </a:r>
            <a:r>
              <a:rPr lang="en-US" sz="25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T Rounds Condensed"/>
              </a:rPr>
              <a:t>oraz</a:t>
            </a:r>
            <a:r>
              <a:rPr lang="en-US" sz="25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T Rounds Condensed"/>
              </a:rPr>
              <a:t>cyfryzacja</a:t>
            </a:r>
            <a:r>
              <a:rPr lang="en-US" sz="25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T Rounds Condensed"/>
              </a:rPr>
              <a:t>zasobów</a:t>
            </a:r>
            <a:r>
              <a:rPr lang="en-US" sz="2500" dirty="0">
                <a:solidFill>
                  <a:srgbClr val="000000"/>
                </a:solidFill>
                <a:latin typeface="TT Rounds Condensed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500" dirty="0" err="1">
                <a:solidFill>
                  <a:srgbClr val="000000"/>
                </a:solidFill>
                <a:latin typeface="TT Rounds Condensed Bold"/>
              </a:rPr>
              <a:t>Zarówno</a:t>
            </a:r>
            <a:r>
              <a:rPr lang="en-US" sz="25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T Rounds Condensed Bold"/>
              </a:rPr>
              <a:t>kryteria</a:t>
            </a:r>
            <a:r>
              <a:rPr lang="en-US" sz="25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T Rounds Condensed Bold"/>
              </a:rPr>
              <a:t>horyzontalne</a:t>
            </a:r>
            <a:r>
              <a:rPr lang="en-US" sz="2500" dirty="0">
                <a:solidFill>
                  <a:srgbClr val="000000"/>
                </a:solidFill>
                <a:latin typeface="TT Rounds Condensed Bold"/>
              </a:rPr>
              <a:t> jak </a:t>
            </a:r>
            <a:r>
              <a:rPr lang="en-US" sz="2500" dirty="0" err="1">
                <a:solidFill>
                  <a:srgbClr val="000000"/>
                </a:solidFill>
                <a:latin typeface="TT Rounds Condensed Bold"/>
              </a:rPr>
              <a:t>i</a:t>
            </a:r>
            <a:r>
              <a:rPr lang="en-US" sz="25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T Rounds Condensed Bold"/>
              </a:rPr>
              <a:t>specyficzne</a:t>
            </a:r>
            <a:r>
              <a:rPr lang="en-US" sz="25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T Rounds Condensed Bold"/>
              </a:rPr>
              <a:t>składają</a:t>
            </a:r>
            <a:r>
              <a:rPr lang="en-US" sz="25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T Rounds Condensed Bold"/>
              </a:rPr>
              <a:t>się</a:t>
            </a:r>
            <a:r>
              <a:rPr lang="en-US" sz="2500" dirty="0">
                <a:solidFill>
                  <a:srgbClr val="000000"/>
                </a:solidFill>
                <a:latin typeface="TT Rounds Condensed Bold"/>
              </a:rPr>
              <a:t> z </a:t>
            </a:r>
            <a:r>
              <a:rPr lang="en-US" sz="2500" dirty="0" err="1">
                <a:solidFill>
                  <a:srgbClr val="000000"/>
                </a:solidFill>
                <a:latin typeface="TT Rounds Condensed Bold"/>
              </a:rPr>
              <a:t>kryteriów</a:t>
            </a:r>
            <a:r>
              <a:rPr lang="en-US" sz="25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T Rounds Condensed Bold"/>
              </a:rPr>
              <a:t>obligatoryjnych</a:t>
            </a:r>
            <a:r>
              <a:rPr lang="en-US" sz="25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T Rounds Condensed Bold"/>
              </a:rPr>
              <a:t>oraz</a:t>
            </a:r>
            <a:r>
              <a:rPr lang="en-US" sz="25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T Rounds Condensed Bold"/>
              </a:rPr>
              <a:t>rankingujących</a:t>
            </a:r>
            <a:r>
              <a:rPr lang="en-US" sz="2500" dirty="0">
                <a:solidFill>
                  <a:srgbClr val="000000"/>
                </a:solidFill>
                <a:latin typeface="TT Rounds Condensed Bold"/>
              </a:rPr>
              <a:t>.</a:t>
            </a:r>
          </a:p>
          <a:p>
            <a:pPr algn="ctr">
              <a:lnSpc>
                <a:spcPts val="3500"/>
              </a:lnSpc>
            </a:pPr>
            <a:endParaRPr lang="en-US" sz="2500" dirty="0">
              <a:solidFill>
                <a:srgbClr val="000000"/>
              </a:solidFill>
              <a:latin typeface="TT Rounds Condensed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895218" y="875000"/>
            <a:ext cx="8049814" cy="382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Etapy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oceny</a:t>
            </a:r>
            <a:endParaRPr lang="en-US" sz="2200" dirty="0">
              <a:solidFill>
                <a:srgbClr val="000000"/>
              </a:solidFill>
              <a:latin typeface="TT Rounds Condensed Bol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Logo&#10;&#10;Loga: &#10;- Trzy gwiazdy ułożone na planie trójkąta, czerwona, biała i żółta, przedstawione na niebieskim tle (Pomoc Techniczna da Funduszy Europejskich)&#10;- Flaga Polski (Rzeczpospolita Polska) &#10;- Flaga unii Europejskiej Niebieski prostokąt na którym widnieje okrąg ułożony z żółtych gwiazdek (Dofinansowane przez Unię Europejską) &#10;- zielony okrąg w którym znajduje się napis&quot; lasy Państwowe&quot;, wewnątrz znajduje się kolejny zielony okrąg a w nim przekrój drzewa iglastego wraz z literą &quot;P&quot;  (Centrum Koordynacji Projektów Środowiskowych)"/>
          <p:cNvSpPr/>
          <p:nvPr/>
        </p:nvSpPr>
        <p:spPr>
          <a:xfrm>
            <a:off x="5033" y="0"/>
            <a:ext cx="18277932" cy="10286730"/>
          </a:xfrm>
          <a:custGeom>
            <a:avLst/>
            <a:gdLst/>
            <a:ahLst/>
            <a:cxnLst/>
            <a:rect l="l" t="t" r="r" b="b"/>
            <a:pathLst>
              <a:path w="18277932" h="10286730">
                <a:moveTo>
                  <a:pt x="0" y="0"/>
                </a:moveTo>
                <a:lnTo>
                  <a:pt x="18277932" y="0"/>
                </a:lnTo>
                <a:lnTo>
                  <a:pt x="18277932" y="10286730"/>
                </a:lnTo>
                <a:lnTo>
                  <a:pt x="0" y="102867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38186" y="759286"/>
            <a:ext cx="8049814" cy="661322"/>
          </a:xfrm>
          <a:custGeom>
            <a:avLst/>
            <a:gdLst/>
            <a:ahLst/>
            <a:cxnLst/>
            <a:rect l="l" t="t" r="r" b="b"/>
            <a:pathLst>
              <a:path w="8049814" h="661322">
                <a:moveTo>
                  <a:pt x="0" y="0"/>
                </a:moveTo>
                <a:lnTo>
                  <a:pt x="8049814" y="0"/>
                </a:lnTo>
                <a:lnTo>
                  <a:pt x="8049814" y="661322"/>
                </a:lnTo>
                <a:lnTo>
                  <a:pt x="0" y="661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 descr="Zdjęcie przedstawia osobę, która pracuje na komputerze. Dłonią odznacza zrealizowane czynności " title="Komputer"/>
          <p:cNvSpPr/>
          <p:nvPr/>
        </p:nvSpPr>
        <p:spPr>
          <a:xfrm>
            <a:off x="10238184" y="1885982"/>
            <a:ext cx="8049816" cy="6671966"/>
          </a:xfrm>
          <a:custGeom>
            <a:avLst/>
            <a:gdLst/>
            <a:ahLst/>
            <a:cxnLst/>
            <a:rect l="l" t="t" r="r" b="b"/>
            <a:pathLst>
              <a:path w="8049816" h="6671966">
                <a:moveTo>
                  <a:pt x="0" y="0"/>
                </a:moveTo>
                <a:lnTo>
                  <a:pt x="8049816" y="0"/>
                </a:lnTo>
                <a:lnTo>
                  <a:pt x="8049816" y="6671966"/>
                </a:lnTo>
                <a:lnTo>
                  <a:pt x="0" y="66719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3674" r="-2367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263784" y="1066134"/>
            <a:ext cx="9772797" cy="8849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100" dirty="0" err="1">
                <a:solidFill>
                  <a:srgbClr val="000000"/>
                </a:solidFill>
                <a:latin typeface="TT Rounds Condensed Bold"/>
              </a:rPr>
              <a:t>Ocena</a:t>
            </a:r>
            <a:r>
              <a:rPr lang="en-US" sz="2100" dirty="0">
                <a:solidFill>
                  <a:srgbClr val="000000"/>
                </a:solidFill>
                <a:latin typeface="TT Rounds Condensed Bold"/>
              </a:rPr>
              <a:t> w </a:t>
            </a:r>
            <a:r>
              <a:rPr lang="en-US" sz="2100" dirty="0" err="1">
                <a:solidFill>
                  <a:srgbClr val="000000"/>
                </a:solidFill>
                <a:latin typeface="TT Rounds Condensed Bold"/>
              </a:rPr>
              <a:t>ramach</a:t>
            </a:r>
            <a:r>
              <a:rPr lang="en-US" sz="2100" dirty="0">
                <a:solidFill>
                  <a:srgbClr val="000000"/>
                </a:solidFill>
                <a:latin typeface="TT Rounds Condensed Bold"/>
              </a:rPr>
              <a:t> I </a:t>
            </a:r>
            <a:r>
              <a:rPr lang="en-US" sz="2100" dirty="0" err="1">
                <a:solidFill>
                  <a:srgbClr val="000000"/>
                </a:solidFill>
                <a:latin typeface="TT Rounds Condensed Bold"/>
              </a:rPr>
              <a:t>etapu</a:t>
            </a:r>
            <a:r>
              <a:rPr lang="en-US" sz="21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 Bold"/>
              </a:rPr>
              <a:t>polega</a:t>
            </a:r>
            <a:r>
              <a:rPr lang="en-US" sz="21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 Bold"/>
              </a:rPr>
              <a:t>na</a:t>
            </a:r>
            <a:r>
              <a:rPr lang="en-US" sz="21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 Bold"/>
              </a:rPr>
              <a:t>weryfikacji</a:t>
            </a:r>
            <a:r>
              <a:rPr lang="en-US" sz="21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 Bold"/>
              </a:rPr>
              <a:t>spełnienia</a:t>
            </a:r>
            <a:r>
              <a:rPr lang="en-US" sz="21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 Bold"/>
              </a:rPr>
              <a:t>przez</a:t>
            </a:r>
            <a:r>
              <a:rPr lang="en-US" sz="21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 Bold"/>
              </a:rPr>
              <a:t>projekt</a:t>
            </a:r>
            <a:r>
              <a:rPr lang="en-US" sz="21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 Bold"/>
              </a:rPr>
              <a:t>kryteriów</a:t>
            </a:r>
            <a:r>
              <a:rPr lang="en-US" sz="21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 Bold"/>
              </a:rPr>
              <a:t>obligatoryjnych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i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dokonywana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jest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na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podstawie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listy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sprawdzającej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stanowiącej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załącznik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nr 4 do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Regulaminu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która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obejmuje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:</a:t>
            </a:r>
          </a:p>
          <a:p>
            <a:pPr algn="just">
              <a:lnSpc>
                <a:spcPct val="150000"/>
              </a:lnSpc>
            </a:pPr>
            <a:endParaRPr lang="en-US" sz="2100" dirty="0">
              <a:solidFill>
                <a:srgbClr val="000000"/>
              </a:solidFill>
              <a:latin typeface="TT Rounds Condensed"/>
            </a:endParaRPr>
          </a:p>
          <a:p>
            <a:pPr algn="just">
              <a:lnSpc>
                <a:spcPct val="150000"/>
              </a:lnSpc>
            </a:pPr>
            <a:r>
              <a:rPr lang="en-US" sz="2100" dirty="0">
                <a:solidFill>
                  <a:srgbClr val="000000"/>
                </a:solidFill>
                <a:latin typeface="TT Rounds Condensed Bold"/>
              </a:rPr>
              <a:t>1)  </a:t>
            </a:r>
            <a:r>
              <a:rPr lang="en-US" sz="2100" dirty="0" err="1">
                <a:solidFill>
                  <a:srgbClr val="000000"/>
                </a:solidFill>
                <a:latin typeface="TT Rounds Condensed Bold"/>
              </a:rPr>
              <a:t>Kryteria</a:t>
            </a:r>
            <a:r>
              <a:rPr lang="en-US" sz="21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 Bold"/>
              </a:rPr>
              <a:t>horyzontalne</a:t>
            </a:r>
            <a:r>
              <a:rPr lang="en-US" sz="2100" dirty="0">
                <a:solidFill>
                  <a:srgbClr val="000000"/>
                </a:solidFill>
                <a:latin typeface="TT Rounds Condensed Bold"/>
              </a:rPr>
              <a:t>: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lphaLcParenR"/>
            </a:pP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Zgodność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z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Programem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Fundusze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Europejskie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na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Infrastrukturę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Klimat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Środowisko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2021-2027,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Szczegółowym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opisem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priorytetów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FEnIKS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oraz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regulaminem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wyboru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projektów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(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dokumenty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aktualne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na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dzień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złożenia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wniosku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o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dofinansowanie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),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lphaLcParenR"/>
            </a:pP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Zgodność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projektu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z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dokumentami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składającymi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się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na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spełnienie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warunków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podstawowych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,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lphaLcParenR"/>
            </a:pP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Zgodność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z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realizacją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zasady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n+2,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lphaLcParenR"/>
            </a:pP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Projekt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nie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został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zakończony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przed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złożeniem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dokumentacji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aplikacyjnej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,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lphaLcParenR"/>
            </a:pP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Kompletność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dokumentacji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aplikacyjnej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i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spójność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informacji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zawartych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we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wniosku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załącznikach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do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wniosku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(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ocena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w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zakresie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kompletności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dokumentacji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aplikacyjnej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),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lphaLcParenR"/>
            </a:pP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Wnioskodawca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nie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podlega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wykluczeniu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z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ubiegania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się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o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dofinansowanie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,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lphaLcParenR"/>
            </a:pP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Brak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podwójnego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finansowania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.</a:t>
            </a:r>
          </a:p>
          <a:p>
            <a:pPr algn="ctr">
              <a:lnSpc>
                <a:spcPts val="2240"/>
              </a:lnSpc>
            </a:pPr>
            <a:endParaRPr lang="en-US" sz="2100" dirty="0">
              <a:solidFill>
                <a:srgbClr val="000000"/>
              </a:solidFill>
              <a:latin typeface="TT Rounds Condensed"/>
            </a:endParaRPr>
          </a:p>
          <a:p>
            <a:pPr algn="ctr">
              <a:lnSpc>
                <a:spcPts val="2660"/>
              </a:lnSpc>
            </a:pPr>
            <a:endParaRPr lang="en-US" sz="2100" dirty="0">
              <a:solidFill>
                <a:srgbClr val="000000"/>
              </a:solidFill>
              <a:latin typeface="TT Rounds Condense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895218" y="875000"/>
            <a:ext cx="8049814" cy="382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TT Rounds Condensed Bold"/>
              </a:rPr>
              <a:t>Etap I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Logo&#10;&#10;Loga: &#10;- Trzy gwiazdy ułożone na planie trójkąta, czerwona, biała i żółta, przedstawione na niebieskim tle (Pomoc Techniczna da Funduszy Europejskich)&#10;- Flaga Polski (Rzeczpospolita Polska) &#10;- Flaga unii Europejskiej Niebieski prostokąt na którym widnieje okrąg ułożony z żółtych gwiazdek (Dofinansowane przez Unię Europejską) &#10;- zielony okrąg w którym znajduje się napis&quot; lasy Państwowe&quot;, wewnątrz znajduje się kolejny zielony okrąg a w nim przekrój drzewa iglastego wraz z literą &quot;P&quot;  (Centrum Koordynacji Projektów Środowiskowych)"/>
          <p:cNvSpPr/>
          <p:nvPr/>
        </p:nvSpPr>
        <p:spPr>
          <a:xfrm>
            <a:off x="5033" y="0"/>
            <a:ext cx="18277932" cy="10286730"/>
          </a:xfrm>
          <a:custGeom>
            <a:avLst/>
            <a:gdLst/>
            <a:ahLst/>
            <a:cxnLst/>
            <a:rect l="l" t="t" r="r" b="b"/>
            <a:pathLst>
              <a:path w="18277932" h="10286730">
                <a:moveTo>
                  <a:pt x="0" y="0"/>
                </a:moveTo>
                <a:lnTo>
                  <a:pt x="18277932" y="0"/>
                </a:lnTo>
                <a:lnTo>
                  <a:pt x="18277932" y="10286730"/>
                </a:lnTo>
                <a:lnTo>
                  <a:pt x="0" y="102867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38186" y="759286"/>
            <a:ext cx="8049814" cy="661322"/>
          </a:xfrm>
          <a:custGeom>
            <a:avLst/>
            <a:gdLst/>
            <a:ahLst/>
            <a:cxnLst/>
            <a:rect l="l" t="t" r="r" b="b"/>
            <a:pathLst>
              <a:path w="8049814" h="661322">
                <a:moveTo>
                  <a:pt x="0" y="0"/>
                </a:moveTo>
                <a:lnTo>
                  <a:pt x="8049814" y="0"/>
                </a:lnTo>
                <a:lnTo>
                  <a:pt x="8049814" y="661322"/>
                </a:lnTo>
                <a:lnTo>
                  <a:pt x="0" y="661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4" name="Freeform 4" descr="Logo&#10;&#10;Logo:&#10;- Z lewej znajduje się niebieskie koło na którym widnieje minimalistyczna grafika kojarząca się z wodospadem bądź rurą z której wylewa się woda, po prawej widnieje szary napis &quot;Narodowy Fundusz Ochrony Środowiska i Gospodarki Wodnej&quot;"/>
          <p:cNvSpPr/>
          <p:nvPr/>
        </p:nvSpPr>
        <p:spPr>
          <a:xfrm>
            <a:off x="10290859" y="2171700"/>
            <a:ext cx="7992106" cy="4449978"/>
          </a:xfrm>
          <a:custGeom>
            <a:avLst/>
            <a:gdLst/>
            <a:ahLst/>
            <a:cxnLst/>
            <a:rect l="l" t="t" r="r" b="b"/>
            <a:pathLst>
              <a:path w="7992106" h="4449978">
                <a:moveTo>
                  <a:pt x="0" y="0"/>
                </a:moveTo>
                <a:lnTo>
                  <a:pt x="7992106" y="0"/>
                </a:lnTo>
                <a:lnTo>
                  <a:pt x="7992106" y="4449979"/>
                </a:lnTo>
                <a:lnTo>
                  <a:pt x="0" y="44499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111" r="-1438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5033" y="711661"/>
            <a:ext cx="10233151" cy="9330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endParaRPr dirty="0"/>
          </a:p>
          <a:p>
            <a:pPr algn="ctr">
              <a:lnSpc>
                <a:spcPct val="150000"/>
              </a:lnSpc>
            </a:pPr>
            <a:r>
              <a:rPr lang="en-US" sz="2100" dirty="0" err="1">
                <a:solidFill>
                  <a:srgbClr val="000000"/>
                </a:solidFill>
                <a:latin typeface="TT Rounds Condensed Bold"/>
              </a:rPr>
              <a:t>Narodowy</a:t>
            </a:r>
            <a:r>
              <a:rPr lang="en-US" sz="21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 Bold"/>
              </a:rPr>
              <a:t>Fundusz</a:t>
            </a:r>
            <a:r>
              <a:rPr lang="en-US" sz="21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 Bold"/>
              </a:rPr>
              <a:t>Ochrony</a:t>
            </a:r>
            <a:r>
              <a:rPr lang="en-US" sz="21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 Bold"/>
              </a:rPr>
              <a:t>Środowiska</a:t>
            </a:r>
            <a:r>
              <a:rPr lang="en-US" sz="21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 Bold"/>
              </a:rPr>
              <a:t>i</a:t>
            </a:r>
            <a:r>
              <a:rPr lang="en-US" sz="21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 Bold"/>
              </a:rPr>
              <a:t>Gospodarki</a:t>
            </a:r>
            <a:r>
              <a:rPr lang="en-US" sz="21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 Bold"/>
              </a:rPr>
              <a:t>Wodnej</a:t>
            </a:r>
            <a:endParaRPr lang="en-US" sz="2100" dirty="0">
              <a:solidFill>
                <a:srgbClr val="000000"/>
              </a:solidFill>
              <a:latin typeface="TT Rounds Condensed Bold"/>
            </a:endParaRPr>
          </a:p>
          <a:p>
            <a:pPr algn="ctr">
              <a:lnSpc>
                <a:spcPct val="150000"/>
              </a:lnSpc>
            </a:pP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jako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Instytucja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Wdrażająca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w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ramach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Programu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Fundusze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Europejskie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na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Infrastrukturę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Klimat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Środowisko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2021-2027, </a:t>
            </a:r>
          </a:p>
          <a:p>
            <a:pPr algn="ctr">
              <a:lnSpc>
                <a:spcPct val="150000"/>
              </a:lnSpc>
            </a:pP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działając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na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podstawie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Porozumienia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z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Ministrem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Klimatu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i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Środowiska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en-US" sz="2100" dirty="0" err="1">
                <a:solidFill>
                  <a:srgbClr val="000000"/>
                </a:solidFill>
                <a:latin typeface="TT Rounds Condensed Bold"/>
              </a:rPr>
              <a:t>ogłosiła</a:t>
            </a:r>
            <a:r>
              <a:rPr lang="en-US" sz="21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 Bold"/>
              </a:rPr>
              <a:t>nabór</a:t>
            </a:r>
            <a:r>
              <a:rPr lang="en-US" sz="21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 Bold"/>
              </a:rPr>
              <a:t>wniosków</a:t>
            </a:r>
            <a:r>
              <a:rPr lang="en-US" sz="2100" dirty="0">
                <a:solidFill>
                  <a:srgbClr val="000000"/>
                </a:solidFill>
                <a:latin typeface="TT Rounds Condensed Bold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w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ramach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Priorytetu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FENX.01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Wsparcie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sektorów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energetyka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i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środowisko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z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Funduszu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Spójności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Działanie</a:t>
            </a:r>
            <a:r>
              <a:rPr lang="en-US" sz="2100" dirty="0">
                <a:solidFill>
                  <a:srgbClr val="000000"/>
                </a:solidFill>
                <a:latin typeface="TT Rounds Condensed Bold"/>
              </a:rPr>
              <a:t> FENX.01.05.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Ochrona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przyrody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i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rozwój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zielonej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infrastruktury</a:t>
            </a:r>
            <a:endParaRPr lang="en-US" sz="2100" dirty="0">
              <a:solidFill>
                <a:srgbClr val="000000"/>
              </a:solidFill>
              <a:latin typeface="TT Rounds Condensed"/>
            </a:endParaRPr>
          </a:p>
          <a:p>
            <a:pPr algn="ctr">
              <a:lnSpc>
                <a:spcPct val="150000"/>
              </a:lnSpc>
            </a:pP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Typ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FENX.01.05.4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Rozwój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zdolności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i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usprawnianie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zarządzania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obszarami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chronionymi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Teledetekcja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oraz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rozwój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infrastruktury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geoinformacyjnej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oraz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cyfryzacja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zasobów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en-US" sz="2100" dirty="0">
              <a:solidFill>
                <a:srgbClr val="000000"/>
              </a:solidFill>
              <a:latin typeface="TT Rounds Condensed"/>
            </a:endParaRPr>
          </a:p>
          <a:p>
            <a:pPr algn="ctr">
              <a:lnSpc>
                <a:spcPct val="150000"/>
              </a:lnSpc>
            </a:pP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Wnioski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o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dofinansowanie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należy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składać</a:t>
            </a:r>
            <a:endParaRPr lang="en-US" sz="2100" dirty="0">
              <a:solidFill>
                <a:srgbClr val="000000"/>
              </a:solidFill>
              <a:latin typeface="TT Rounds Condensed"/>
            </a:endParaRPr>
          </a:p>
          <a:p>
            <a:pPr algn="ctr">
              <a:lnSpc>
                <a:spcPct val="150000"/>
              </a:lnSpc>
            </a:pP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jedynie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w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formie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elektronicznej</a:t>
            </a:r>
            <a:r>
              <a:rPr lang="en-US" sz="2100" dirty="0">
                <a:latin typeface="TT Rounds Condensed"/>
              </a:rPr>
              <a:t>,</a:t>
            </a:r>
            <a:r>
              <a:rPr lang="en-US" sz="2100" dirty="0">
                <a:latin typeface="TT Rounds Condensed Bold"/>
              </a:rPr>
              <a:t> </a:t>
            </a:r>
            <a:r>
              <a:rPr lang="en-US" sz="2100" u="sng" dirty="0" err="1">
                <a:latin typeface="TT Rounds Condensed Bold"/>
                <a:hlinkClick r:id="rId6" tooltip="http://wod.cst2021.gov.pl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przy</a:t>
            </a:r>
            <a:r>
              <a:rPr lang="en-US" sz="2100" u="sng" dirty="0">
                <a:latin typeface="TT Rounds Condensed Bold"/>
                <a:hlinkClick r:id="rId6" tooltip="http://wod.cst2021.gov.pl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100" u="sng" dirty="0" err="1">
                <a:latin typeface="TT Rounds Condensed Bold"/>
                <a:hlinkClick r:id="rId6" tooltip="http://wod.cst2021.gov.pl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użyciu</a:t>
            </a:r>
            <a:r>
              <a:rPr lang="en-US" sz="2100" u="sng" dirty="0">
                <a:latin typeface="TT Rounds Condensed Bold"/>
                <a:hlinkClick r:id="rId6" tooltip="http://wod.cst2021.gov.pl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100" u="sng" dirty="0" err="1">
                <a:latin typeface="TT Rounds Condensed Bold"/>
                <a:hlinkClick r:id="rId6" tooltip="http://wod.cst2021.gov.pl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aplikacji</a:t>
            </a:r>
            <a:r>
              <a:rPr lang="en-US" sz="2100" u="sng" dirty="0">
                <a:latin typeface="TT Rounds Condensed Bold"/>
                <a:hlinkClick r:id="rId6" tooltip="http://wod.cst2021.gov.pl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WOD2021</a:t>
            </a:r>
            <a:r>
              <a:rPr lang="en-US" sz="2100" dirty="0">
                <a:latin typeface="TT Rounds Condensed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w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terminie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>
                <a:solidFill>
                  <a:srgbClr val="000000"/>
                </a:solidFill>
                <a:latin typeface="TT Rounds Condensed Bold"/>
              </a:rPr>
              <a:t>od 16.02.2024 r. (od </a:t>
            </a:r>
            <a:r>
              <a:rPr lang="en-US" sz="2100" dirty="0" err="1">
                <a:solidFill>
                  <a:srgbClr val="000000"/>
                </a:solidFill>
                <a:latin typeface="TT Rounds Condensed Bold"/>
              </a:rPr>
              <a:t>godz</a:t>
            </a:r>
            <a:r>
              <a:rPr lang="en-US" sz="2100" dirty="0">
                <a:solidFill>
                  <a:srgbClr val="000000"/>
                </a:solidFill>
                <a:latin typeface="TT Rounds Condensed Bold"/>
              </a:rPr>
              <a:t>. 10:00) do 26.04.2024 r. (do </a:t>
            </a:r>
            <a:r>
              <a:rPr lang="en-US" sz="2100" dirty="0" err="1">
                <a:solidFill>
                  <a:srgbClr val="000000"/>
                </a:solidFill>
                <a:latin typeface="TT Rounds Condensed Bold"/>
              </a:rPr>
              <a:t>godz</a:t>
            </a:r>
            <a:r>
              <a:rPr lang="en-US" sz="2100" dirty="0">
                <a:solidFill>
                  <a:srgbClr val="000000"/>
                </a:solidFill>
                <a:latin typeface="TT Rounds Condensed Bold"/>
              </a:rPr>
              <a:t>. 15:30)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en-US" sz="2100" dirty="0">
              <a:solidFill>
                <a:srgbClr val="000000"/>
              </a:solidFill>
              <a:latin typeface="TT Rounds Condensed"/>
            </a:endParaRPr>
          </a:p>
          <a:p>
            <a:pPr algn="ctr">
              <a:lnSpc>
                <a:spcPct val="150000"/>
              </a:lnSpc>
            </a:pPr>
            <a:r>
              <a:rPr lang="en-US" sz="2100" u="sng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u="sng" dirty="0" err="1">
                <a:solidFill>
                  <a:srgbClr val="000000"/>
                </a:solidFill>
                <a:latin typeface="TT Rounds Condensed"/>
              </a:rPr>
              <a:t>Wnioski</a:t>
            </a:r>
            <a:r>
              <a:rPr lang="en-US" sz="2100" u="sng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100" u="sng" dirty="0" err="1">
                <a:solidFill>
                  <a:srgbClr val="000000"/>
                </a:solidFill>
                <a:latin typeface="TT Rounds Condensed"/>
              </a:rPr>
              <a:t>które</a:t>
            </a:r>
            <a:r>
              <a:rPr lang="en-US" sz="2100" u="sng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u="sng" dirty="0" err="1">
                <a:solidFill>
                  <a:srgbClr val="000000"/>
                </a:solidFill>
                <a:latin typeface="TT Rounds Condensed"/>
              </a:rPr>
              <a:t>wpłyną</a:t>
            </a:r>
            <a:r>
              <a:rPr lang="en-US" sz="2100" u="sng" dirty="0">
                <a:solidFill>
                  <a:srgbClr val="000000"/>
                </a:solidFill>
                <a:latin typeface="TT Rounds Condensed"/>
              </a:rPr>
              <a:t> po </a:t>
            </a:r>
            <a:r>
              <a:rPr lang="en-US" sz="2100" u="sng" dirty="0" err="1">
                <a:solidFill>
                  <a:srgbClr val="000000"/>
                </a:solidFill>
                <a:latin typeface="TT Rounds Condensed"/>
              </a:rPr>
              <a:t>tym</a:t>
            </a:r>
            <a:r>
              <a:rPr lang="en-US" sz="2100" u="sng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u="sng" dirty="0" err="1">
                <a:solidFill>
                  <a:srgbClr val="000000"/>
                </a:solidFill>
                <a:latin typeface="TT Rounds Condensed"/>
              </a:rPr>
              <a:t>terminie</a:t>
            </a:r>
            <a:r>
              <a:rPr lang="en-US" sz="2100" u="sng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u="sng" dirty="0" err="1">
                <a:solidFill>
                  <a:srgbClr val="000000"/>
                </a:solidFill>
                <a:latin typeface="TT Rounds Condensed"/>
              </a:rPr>
              <a:t>nie</a:t>
            </a:r>
            <a:r>
              <a:rPr lang="en-US" sz="2100" u="sng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u="sng" dirty="0" err="1">
                <a:solidFill>
                  <a:srgbClr val="000000"/>
                </a:solidFill>
                <a:latin typeface="TT Rounds Condensed"/>
              </a:rPr>
              <a:t>będą</a:t>
            </a:r>
            <a:r>
              <a:rPr lang="en-US" sz="2100" u="sng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u="sng" dirty="0" err="1">
                <a:solidFill>
                  <a:srgbClr val="000000"/>
                </a:solidFill>
                <a:latin typeface="TT Rounds Condensed"/>
              </a:rPr>
              <a:t>rozpatrywane</a:t>
            </a:r>
            <a:r>
              <a:rPr lang="en-US" sz="2100" u="sng" dirty="0">
                <a:solidFill>
                  <a:srgbClr val="000000"/>
                </a:solidFill>
                <a:latin typeface="TT Rounds Condensed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en-US" sz="2100" u="sng" dirty="0">
              <a:solidFill>
                <a:srgbClr val="000000"/>
              </a:solidFill>
              <a:latin typeface="TT Rounds Condensed"/>
            </a:endParaRPr>
          </a:p>
          <a:p>
            <a:pPr algn="ctr">
              <a:lnSpc>
                <a:spcPts val="2940"/>
              </a:lnSpc>
            </a:pPr>
            <a:endParaRPr lang="en-US" sz="2100" u="sng" dirty="0">
              <a:solidFill>
                <a:srgbClr val="000000"/>
              </a:solidFill>
              <a:latin typeface="TT Rounds Condensed"/>
            </a:endParaRPr>
          </a:p>
          <a:p>
            <a:pPr algn="ctr">
              <a:lnSpc>
                <a:spcPts val="2940"/>
              </a:lnSpc>
            </a:pPr>
            <a:endParaRPr lang="en-US" sz="2100" u="sng" dirty="0">
              <a:solidFill>
                <a:srgbClr val="000000"/>
              </a:solidFill>
              <a:latin typeface="TT Rounds Condense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222602" y="875000"/>
            <a:ext cx="8049814" cy="382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Jak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i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kiedy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składać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wniosek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o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dofinansowanie</a:t>
            </a:r>
            <a:endParaRPr lang="en-US" sz="2200" dirty="0">
              <a:solidFill>
                <a:srgbClr val="000000"/>
              </a:solidFill>
              <a:latin typeface="TT Rounds Condensed Bo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Logo&#10;&#10;Loga: &#10;- Trzy gwiazdy ułożone na planie trójkąta, czerwona, biała i żółta, przedstawione na niebieskim tle (Pomoc Techniczna da Funduszy Europejskich)&#10;- Flaga Polski (Rzeczpospolita Polska) &#10;- Flaga unii Europejskiej Niebieski prostokąt na którym widnieje okrąg ułożony z żółtych gwiazdek (Dofinansowane przez Unię Europejską) &#10;- zielony okrąg w którym znajduje się napis&quot; lasy Państwowe&quot;, wewnątrz znajduje się kolejny zielony okrąg a w nim przekrój drzewa iglastego wraz z literą &quot;P&quot;  (Centrum Koordynacji Projektów Środowiskowych)"/>
          <p:cNvSpPr/>
          <p:nvPr/>
        </p:nvSpPr>
        <p:spPr>
          <a:xfrm>
            <a:off x="5033" y="0"/>
            <a:ext cx="18277932" cy="10286730"/>
          </a:xfrm>
          <a:custGeom>
            <a:avLst/>
            <a:gdLst/>
            <a:ahLst/>
            <a:cxnLst/>
            <a:rect l="l" t="t" r="r" b="b"/>
            <a:pathLst>
              <a:path w="18277932" h="10286730">
                <a:moveTo>
                  <a:pt x="0" y="0"/>
                </a:moveTo>
                <a:lnTo>
                  <a:pt x="18277932" y="0"/>
                </a:lnTo>
                <a:lnTo>
                  <a:pt x="18277932" y="10286730"/>
                </a:lnTo>
                <a:lnTo>
                  <a:pt x="0" y="102867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38186" y="759286"/>
            <a:ext cx="8049814" cy="661322"/>
          </a:xfrm>
          <a:custGeom>
            <a:avLst/>
            <a:gdLst/>
            <a:ahLst/>
            <a:cxnLst/>
            <a:rect l="l" t="t" r="r" b="b"/>
            <a:pathLst>
              <a:path w="8049814" h="661322">
                <a:moveTo>
                  <a:pt x="0" y="0"/>
                </a:moveTo>
                <a:lnTo>
                  <a:pt x="8049814" y="0"/>
                </a:lnTo>
                <a:lnTo>
                  <a:pt x="8049814" y="661322"/>
                </a:lnTo>
                <a:lnTo>
                  <a:pt x="0" y="661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 descr="Zdjęcie przedstawia osobę, która pracuje na komputerze. Dłonią odznacza zrealizowane czynności " title="Komputer"/>
          <p:cNvSpPr/>
          <p:nvPr/>
        </p:nvSpPr>
        <p:spPr>
          <a:xfrm>
            <a:off x="10238184" y="1885982"/>
            <a:ext cx="8049816" cy="6671966"/>
          </a:xfrm>
          <a:custGeom>
            <a:avLst/>
            <a:gdLst/>
            <a:ahLst/>
            <a:cxnLst/>
            <a:rect l="l" t="t" r="r" b="b"/>
            <a:pathLst>
              <a:path w="8049816" h="6671966">
                <a:moveTo>
                  <a:pt x="0" y="0"/>
                </a:moveTo>
                <a:lnTo>
                  <a:pt x="8049816" y="0"/>
                </a:lnTo>
                <a:lnTo>
                  <a:pt x="8049816" y="6671966"/>
                </a:lnTo>
                <a:lnTo>
                  <a:pt x="0" y="66719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3674" r="-2367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208934" y="2247900"/>
            <a:ext cx="9772797" cy="2755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endParaRPr lang="en-US" sz="2100" dirty="0">
              <a:solidFill>
                <a:srgbClr val="000000"/>
              </a:solidFill>
              <a:latin typeface="TT Rounds Condensed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2)   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Kryteria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specyficzne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a)  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Poprawność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przygotowania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Planu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realizacji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projektu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b)  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Doświadczenie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potencjał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wnioskodawcy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.</a:t>
            </a:r>
          </a:p>
          <a:p>
            <a:pPr algn="ctr">
              <a:lnSpc>
                <a:spcPts val="2240"/>
              </a:lnSpc>
            </a:pPr>
            <a:endParaRPr lang="en-US" sz="2100" dirty="0">
              <a:solidFill>
                <a:srgbClr val="000000"/>
              </a:solidFill>
              <a:latin typeface="TT Rounds Condensed"/>
            </a:endParaRPr>
          </a:p>
          <a:p>
            <a:pPr algn="ctr">
              <a:lnSpc>
                <a:spcPts val="2660"/>
              </a:lnSpc>
            </a:pPr>
            <a:endParaRPr lang="en-US" sz="2100" dirty="0">
              <a:solidFill>
                <a:srgbClr val="000000"/>
              </a:solidFill>
              <a:latin typeface="TT Rounds Condense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895218" y="875000"/>
            <a:ext cx="8049814" cy="382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TT Rounds Condensed Bold"/>
              </a:rPr>
              <a:t>Etap I</a:t>
            </a:r>
          </a:p>
        </p:txBody>
      </p:sp>
    </p:spTree>
    <p:extLst>
      <p:ext uri="{BB962C8B-B14F-4D97-AF65-F5344CB8AC3E}">
        <p14:creationId xmlns:p14="http://schemas.microsoft.com/office/powerpoint/2010/main" val="713194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Logo&#10;&#10;Loga: &#10;- Trzy gwiazdy ułożone na planie trójkąta, czerwona, biała i żółta, przedstawione na niebieskim tle (Pomoc Techniczna da Funduszy Europejskich)&#10;- Flaga Polski (Rzeczpospolita Polska) &#10;- Flaga unii Europejskiej Niebieski prostokąt na którym widnieje okrąg ułożony z żółtych gwiazdek (Dofinansowane przez Unię Europejską) &#10;- zielony okrąg w którym znajduje się napis&quot; lasy Państwowe&quot;, wewnątrz znajduje się kolejny zielony okrąg a w nim przekrój drzewa iglastego wraz z literą &quot;P&quot;  (Centrum Koordynacji Projektów Środowiskowych)"/>
          <p:cNvSpPr/>
          <p:nvPr/>
        </p:nvSpPr>
        <p:spPr>
          <a:xfrm>
            <a:off x="33259" y="0"/>
            <a:ext cx="18277932" cy="10286730"/>
          </a:xfrm>
          <a:custGeom>
            <a:avLst/>
            <a:gdLst/>
            <a:ahLst/>
            <a:cxnLst/>
            <a:rect l="l" t="t" r="r" b="b"/>
            <a:pathLst>
              <a:path w="18277932" h="10286730">
                <a:moveTo>
                  <a:pt x="0" y="0"/>
                </a:moveTo>
                <a:lnTo>
                  <a:pt x="18277932" y="0"/>
                </a:lnTo>
                <a:lnTo>
                  <a:pt x="18277932" y="10286730"/>
                </a:lnTo>
                <a:lnTo>
                  <a:pt x="0" y="102867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38186" y="759286"/>
            <a:ext cx="8049814" cy="661322"/>
          </a:xfrm>
          <a:custGeom>
            <a:avLst/>
            <a:gdLst/>
            <a:ahLst/>
            <a:cxnLst/>
            <a:rect l="l" t="t" r="r" b="b"/>
            <a:pathLst>
              <a:path w="8049814" h="661322">
                <a:moveTo>
                  <a:pt x="0" y="0"/>
                </a:moveTo>
                <a:lnTo>
                  <a:pt x="8049814" y="0"/>
                </a:lnTo>
                <a:lnTo>
                  <a:pt x="8049814" y="661322"/>
                </a:lnTo>
                <a:lnTo>
                  <a:pt x="0" y="661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10927721" y="679737"/>
            <a:ext cx="8049814" cy="737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dirty="0" err="1">
                <a:solidFill>
                  <a:srgbClr val="000000"/>
                </a:solidFill>
                <a:latin typeface="TT Rounds Condensed Bold"/>
              </a:rPr>
              <a:t>Etap</a:t>
            </a:r>
            <a:r>
              <a:rPr lang="en-US" sz="2100" dirty="0">
                <a:solidFill>
                  <a:srgbClr val="000000"/>
                </a:solidFill>
                <a:latin typeface="TT Rounds Condensed Bold"/>
              </a:rPr>
              <a:t> I - </a:t>
            </a:r>
            <a:r>
              <a:rPr lang="en-US" sz="2100" dirty="0" err="1">
                <a:solidFill>
                  <a:srgbClr val="000000"/>
                </a:solidFill>
                <a:latin typeface="TT Rounds Condensed Bold"/>
              </a:rPr>
              <a:t>przykład</a:t>
            </a:r>
            <a:r>
              <a:rPr lang="en-US" sz="21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 Bold"/>
              </a:rPr>
              <a:t>listy</a:t>
            </a:r>
            <a:r>
              <a:rPr lang="en-US" sz="21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 Bold"/>
              </a:rPr>
              <a:t>sprawdzającej</a:t>
            </a:r>
            <a:r>
              <a:rPr lang="en-US" sz="2100" dirty="0">
                <a:solidFill>
                  <a:srgbClr val="000000"/>
                </a:solidFill>
                <a:latin typeface="TT Rounds Condensed Bold"/>
              </a:rPr>
              <a:t> </a:t>
            </a:r>
          </a:p>
          <a:p>
            <a:pPr algn="ctr">
              <a:lnSpc>
                <a:spcPts val="2940"/>
              </a:lnSpc>
            </a:pPr>
            <a:r>
              <a:rPr lang="en-US" sz="2100" dirty="0">
                <a:solidFill>
                  <a:srgbClr val="000000"/>
                </a:solidFill>
                <a:latin typeface="TT Rounds Condensed Bold"/>
              </a:rPr>
              <a:t>(</a:t>
            </a:r>
            <a:r>
              <a:rPr lang="en-US" sz="2100" dirty="0" err="1">
                <a:solidFill>
                  <a:srgbClr val="000000"/>
                </a:solidFill>
                <a:latin typeface="TT Rounds Condensed Bold"/>
              </a:rPr>
              <a:t>kryteria</a:t>
            </a:r>
            <a:r>
              <a:rPr lang="en-US" sz="21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 Bold"/>
              </a:rPr>
              <a:t>horyzontalne</a:t>
            </a:r>
            <a:r>
              <a:rPr lang="pl-PL" sz="2100" dirty="0">
                <a:solidFill>
                  <a:srgbClr val="000000"/>
                </a:solidFill>
                <a:latin typeface="TT Rounds Condensed Bold"/>
              </a:rPr>
              <a:t> obligatoryjne</a:t>
            </a:r>
            <a:r>
              <a:rPr lang="en-US" sz="2100" dirty="0">
                <a:solidFill>
                  <a:srgbClr val="000000"/>
                </a:solidFill>
                <a:latin typeface="TT Rounds Condensed Bold"/>
              </a:rPr>
              <a:t>)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292387C8-0F40-9837-D34B-1F34C9504F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1049829"/>
              </p:ext>
            </p:extLst>
          </p:nvPr>
        </p:nvGraphicFramePr>
        <p:xfrm>
          <a:off x="3894482" y="1790700"/>
          <a:ext cx="10499035" cy="706029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324600">
                  <a:extLst>
                    <a:ext uri="{9D8B030D-6E8A-4147-A177-3AD203B41FA5}">
                      <a16:colId xmlns:a16="http://schemas.microsoft.com/office/drawing/2014/main" val="2282562888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607538961"/>
                    </a:ext>
                  </a:extLst>
                </a:gridCol>
                <a:gridCol w="2498035">
                  <a:extLst>
                    <a:ext uri="{9D8B030D-6E8A-4147-A177-3AD203B41FA5}">
                      <a16:colId xmlns:a16="http://schemas.microsoft.com/office/drawing/2014/main" val="4092519823"/>
                    </a:ext>
                  </a:extLst>
                </a:gridCol>
              </a:tblGrid>
              <a:tr h="259080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Nazwa kryterium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TAK/NIE/NIE DOTYCZY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Uzasadnienie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69564586"/>
                  </a:ext>
                </a:extLst>
              </a:tr>
              <a:tr h="1518977">
                <a:tc>
                  <a:txBody>
                    <a:bodyPr/>
                    <a:lstStyle/>
                    <a:p>
                      <a:r>
                        <a:rPr lang="pl-PL" sz="1800" b="1" dirty="0"/>
                        <a:t>Zgodność z Programem Fundusze Europejskie na Infrastrukturę, Klimat, Środowisko 2021-2027, Szczegółowym opisem priorytetów </a:t>
                      </a:r>
                      <a:r>
                        <a:rPr lang="pl-PL" sz="1800" b="1" dirty="0" err="1"/>
                        <a:t>FEnIKS</a:t>
                      </a:r>
                      <a:r>
                        <a:rPr lang="pl-PL" sz="1800" b="1" dirty="0"/>
                        <a:t> oraz regulaminem wyboru projektów (dokumenty aktualne na dzień złożenia wniosku o dofinansowanie). 	</a:t>
                      </a:r>
                      <a:r>
                        <a:rPr lang="pl-PL" sz="1600" b="1" dirty="0"/>
                        <a:t>	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4974185"/>
                  </a:ext>
                </a:extLst>
              </a:tr>
              <a:tr h="1032905">
                <a:tc>
                  <a:txBody>
                    <a:bodyPr/>
                    <a:lstStyle/>
                    <a:p>
                      <a:r>
                        <a:rPr lang="pl-PL" sz="1600" dirty="0"/>
                        <a:t>Czy typ/rodzaj projektu jest zgodny z przewidzianym w Programie </a:t>
                      </a:r>
                      <a:r>
                        <a:rPr lang="pl-PL" sz="1600" dirty="0" err="1"/>
                        <a:t>FEnIKS</a:t>
                      </a:r>
                      <a:r>
                        <a:rPr lang="pl-PL" sz="1600" dirty="0"/>
                        <a:t> , szczegółowym opisie priorytetów </a:t>
                      </a:r>
                      <a:r>
                        <a:rPr lang="pl-PL" sz="1600" dirty="0" err="1"/>
                        <a:t>FEnIKS</a:t>
                      </a:r>
                      <a:r>
                        <a:rPr lang="pl-PL" sz="1600" dirty="0"/>
                        <a:t> oraz regulaminem wyboru projektów 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4436273"/>
                  </a:ext>
                </a:extLst>
              </a:tr>
              <a:tr h="1032905">
                <a:tc>
                  <a:txBody>
                    <a:bodyPr/>
                    <a:lstStyle/>
                    <a:p>
                      <a:r>
                        <a:rPr lang="pl-PL" sz="1600" dirty="0"/>
                        <a:t>Czy projekt jest zgodny z opisem działania (w tym celem oraz zakresem interwencji i przyporządkowaniem adekwatnych wskaźników produktu i rezultatu dla danego typu projektu)?			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0818562"/>
                  </a:ext>
                </a:extLst>
              </a:tr>
              <a:tr h="708856">
                <a:tc>
                  <a:txBody>
                    <a:bodyPr/>
                    <a:lstStyle/>
                    <a:p>
                      <a:r>
                        <a:rPr lang="pl-PL" sz="1600" dirty="0"/>
                        <a:t>Czy nie przekroczono pułapu maksymalnego poziomu dofinansowania (%)?		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0955773"/>
                  </a:ext>
                </a:extLst>
              </a:tr>
              <a:tr h="708856">
                <a:tc>
                  <a:txBody>
                    <a:bodyPr/>
                    <a:lstStyle/>
                    <a:p>
                      <a:r>
                        <a:rPr lang="pl-PL" sz="1600" dirty="0"/>
                        <a:t>Spełniono warunek minimalnej wartości wydatków kwalifikowanych projektu?	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705945"/>
                  </a:ext>
                </a:extLst>
              </a:tr>
              <a:tr h="708856">
                <a:tc>
                  <a:txBody>
                    <a:bodyPr/>
                    <a:lstStyle/>
                    <a:p>
                      <a:r>
                        <a:rPr lang="pl-PL" sz="1600" dirty="0"/>
                        <a:t>Spełniono warunek maksymalnej wartości wydatków kwalifikowanych projektu?	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564923"/>
                  </a:ext>
                </a:extLst>
              </a:tr>
              <a:tr h="708856">
                <a:tc>
                  <a:txBody>
                    <a:bodyPr/>
                    <a:lstStyle/>
                    <a:p>
                      <a:r>
                        <a:rPr lang="pl-PL" sz="1600" dirty="0"/>
                        <a:t>Czy Wnioskodawca jest uprawniony do ubiegania się o przyznanie dofinansowania w ramach naboru?			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93655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Logo&#10;&#10;Loga: &#10;- Trzy gwiazdy ułożone na planie trójkąta, czerwona, biała i żółta, przedstawione na niebieskim tle (Pomoc Techniczna da Funduszy Europejskich)&#10;- Flaga Polski (Rzeczpospolita Polska) &#10;- Flaga unii Europejskiej Niebieski prostokąt na którym widnieje okrąg ułożony z żółtych gwiazdek (Dofinansowane przez Unię Europejską) &#10;- zielony okrąg w którym znajduje się napis&quot; lasy Państwowe&quot;, wewnątrz znajduje się kolejny zielony okrąg a w nim przekrój drzewa iglastego wraz z literą &quot;P&quot;  (Centrum Koordynacji Projektów Środowiskowych)"/>
          <p:cNvSpPr/>
          <p:nvPr/>
        </p:nvSpPr>
        <p:spPr>
          <a:xfrm>
            <a:off x="10068" y="0"/>
            <a:ext cx="18277932" cy="10286730"/>
          </a:xfrm>
          <a:custGeom>
            <a:avLst/>
            <a:gdLst/>
            <a:ahLst/>
            <a:cxnLst/>
            <a:rect l="l" t="t" r="r" b="b"/>
            <a:pathLst>
              <a:path w="18277932" h="10286730">
                <a:moveTo>
                  <a:pt x="0" y="0"/>
                </a:moveTo>
                <a:lnTo>
                  <a:pt x="18277932" y="0"/>
                </a:lnTo>
                <a:lnTo>
                  <a:pt x="18277932" y="10286730"/>
                </a:lnTo>
                <a:lnTo>
                  <a:pt x="0" y="102867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38186" y="759286"/>
            <a:ext cx="8049814" cy="661322"/>
          </a:xfrm>
          <a:custGeom>
            <a:avLst/>
            <a:gdLst/>
            <a:ahLst/>
            <a:cxnLst/>
            <a:rect l="l" t="t" r="r" b="b"/>
            <a:pathLst>
              <a:path w="8049814" h="661322">
                <a:moveTo>
                  <a:pt x="0" y="0"/>
                </a:moveTo>
                <a:lnTo>
                  <a:pt x="8049814" y="0"/>
                </a:lnTo>
                <a:lnTo>
                  <a:pt x="8049814" y="661322"/>
                </a:lnTo>
                <a:lnTo>
                  <a:pt x="0" y="661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10927721" y="679737"/>
            <a:ext cx="8049814" cy="737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dirty="0" err="1">
                <a:solidFill>
                  <a:srgbClr val="000000"/>
                </a:solidFill>
                <a:latin typeface="TT Rounds Condensed Bold"/>
              </a:rPr>
              <a:t>Etap</a:t>
            </a:r>
            <a:r>
              <a:rPr lang="en-US" sz="2100" dirty="0">
                <a:solidFill>
                  <a:srgbClr val="000000"/>
                </a:solidFill>
                <a:latin typeface="TT Rounds Condensed Bold"/>
              </a:rPr>
              <a:t> I - </a:t>
            </a:r>
            <a:r>
              <a:rPr lang="en-US" sz="2100" dirty="0" err="1">
                <a:solidFill>
                  <a:srgbClr val="000000"/>
                </a:solidFill>
                <a:latin typeface="TT Rounds Condensed Bold"/>
              </a:rPr>
              <a:t>przykład</a:t>
            </a:r>
            <a:r>
              <a:rPr lang="en-US" sz="21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 Bold"/>
              </a:rPr>
              <a:t>listy</a:t>
            </a:r>
            <a:r>
              <a:rPr lang="en-US" sz="21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 Bold"/>
              </a:rPr>
              <a:t>sprawdzającej</a:t>
            </a:r>
            <a:r>
              <a:rPr lang="en-US" sz="2100" dirty="0">
                <a:solidFill>
                  <a:srgbClr val="000000"/>
                </a:solidFill>
                <a:latin typeface="TT Rounds Condensed Bold"/>
              </a:rPr>
              <a:t> </a:t>
            </a:r>
          </a:p>
          <a:p>
            <a:pPr algn="ctr">
              <a:lnSpc>
                <a:spcPts val="2940"/>
              </a:lnSpc>
            </a:pPr>
            <a:r>
              <a:rPr lang="en-US" sz="2100" dirty="0">
                <a:solidFill>
                  <a:srgbClr val="000000"/>
                </a:solidFill>
                <a:latin typeface="TT Rounds Condensed Bold"/>
              </a:rPr>
              <a:t>(</a:t>
            </a:r>
            <a:r>
              <a:rPr lang="en-US" sz="2100" dirty="0" err="1">
                <a:solidFill>
                  <a:srgbClr val="000000"/>
                </a:solidFill>
                <a:latin typeface="TT Rounds Condensed Bold"/>
              </a:rPr>
              <a:t>kryteria</a:t>
            </a:r>
            <a:r>
              <a:rPr lang="en-US" sz="21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 Bold"/>
              </a:rPr>
              <a:t>specyficzne</a:t>
            </a:r>
            <a:r>
              <a:rPr lang="pl-PL" sz="2100" dirty="0">
                <a:solidFill>
                  <a:srgbClr val="000000"/>
                </a:solidFill>
                <a:latin typeface="TT Rounds Condensed Bold"/>
              </a:rPr>
              <a:t> obligatoryjne</a:t>
            </a:r>
            <a:r>
              <a:rPr lang="en-US" sz="2100" dirty="0">
                <a:solidFill>
                  <a:srgbClr val="000000"/>
                </a:solidFill>
                <a:latin typeface="TT Rounds Condensed Bold"/>
              </a:rPr>
              <a:t>)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F5740A3C-179D-1845-18D5-BFBA41031A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8201290"/>
              </p:ext>
            </p:extLst>
          </p:nvPr>
        </p:nvGraphicFramePr>
        <p:xfrm>
          <a:off x="2920668" y="2341372"/>
          <a:ext cx="12446664" cy="560398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69064">
                  <a:extLst>
                    <a:ext uri="{9D8B030D-6E8A-4147-A177-3AD203B41FA5}">
                      <a16:colId xmlns:a16="http://schemas.microsoft.com/office/drawing/2014/main" val="1585297455"/>
                    </a:ext>
                  </a:extLst>
                </a:gridCol>
                <a:gridCol w="6324600">
                  <a:extLst>
                    <a:ext uri="{9D8B030D-6E8A-4147-A177-3AD203B41FA5}">
                      <a16:colId xmlns:a16="http://schemas.microsoft.com/office/drawing/2014/main" val="2282562888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607538961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4092519823"/>
                    </a:ext>
                  </a:extLst>
                </a:gridCol>
              </a:tblGrid>
              <a:tr h="482901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Lp.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Nazwa kryterium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TAK/NIE/NIE DOTYCZY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Uzasadnienie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69564586"/>
                  </a:ext>
                </a:extLst>
              </a:tr>
              <a:tr h="579342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b="1" dirty="0"/>
                        <a:t>Poprawność przygotowania Planu realizacji projektu</a:t>
                      </a:r>
                      <a:r>
                        <a:rPr lang="pl-PL" dirty="0"/>
                        <a:t>	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4974185"/>
                  </a:ext>
                </a:extLst>
              </a:tr>
              <a:tr h="851168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Czy załączony Plan realizacji projektu jest zgodny z instrukcją opracowania planu?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4436273"/>
                  </a:ext>
                </a:extLst>
              </a:tr>
              <a:tr h="851168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Czy  załączony Plan realizacji projektu jest spójny pod względem zawartych w nim podstawowych informacji?		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0818562"/>
                  </a:ext>
                </a:extLst>
              </a:tr>
              <a:tr h="493137"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b="1" dirty="0"/>
                        <a:t>Doświadczenie i potencjał wnioskodawcy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0955773"/>
                  </a:ext>
                </a:extLst>
              </a:tr>
              <a:tr h="1495101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Czy wnioskodawca udokumentował potencjał ekspercki, tj. czy do realizacji projektu wskazał co najmniej 1 eksperta merytorycznego, który będzie zatrudniony/ zakontraktowany przez beneficjenta i posiada doświadczenie w realizacji projektów z dziedziny objętej wnioskiem?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705945"/>
                  </a:ext>
                </a:extLst>
              </a:tr>
              <a:tr h="851168">
                <a:tc gridSpan="2"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Czy wniosek spełnia kryteria specyficzne obligatoryjne?</a:t>
                      </a:r>
                      <a:endParaRPr lang="pl-PL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56492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Logo&#10;&#10;Loga: &#10;- Trzy gwiazdy ułożone na planie trójkąta, czerwona, biała i żółta, przedstawione na niebieskim tle (Pomoc Techniczna da Funduszy Europejskich)&#10;- Flaga Polski (Rzeczpospolita Polska) &#10;- Flaga unii Europejskiej Niebieski prostokąt na którym widnieje okrąg ułożony z żółtych gwiazdek (Dofinansowane przez Unię Europejską) &#10;- zielony okrąg w którym znajduje się napis&quot; lasy Państwowe&quot;, wewnątrz znajduje się kolejny zielony okrąg a w nim przekrój drzewa iglastego wraz z literą &quot;P&quot;  (Centrum Koordynacji Projektów Środowiskowych)"/>
          <p:cNvSpPr/>
          <p:nvPr/>
        </p:nvSpPr>
        <p:spPr>
          <a:xfrm>
            <a:off x="5033" y="0"/>
            <a:ext cx="18277932" cy="10286730"/>
          </a:xfrm>
          <a:custGeom>
            <a:avLst/>
            <a:gdLst/>
            <a:ahLst/>
            <a:cxnLst/>
            <a:rect l="l" t="t" r="r" b="b"/>
            <a:pathLst>
              <a:path w="18277932" h="10286730">
                <a:moveTo>
                  <a:pt x="0" y="0"/>
                </a:moveTo>
                <a:lnTo>
                  <a:pt x="18277932" y="0"/>
                </a:lnTo>
                <a:lnTo>
                  <a:pt x="18277932" y="10286730"/>
                </a:lnTo>
                <a:lnTo>
                  <a:pt x="0" y="102867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38186" y="759286"/>
            <a:ext cx="8049814" cy="661322"/>
          </a:xfrm>
          <a:custGeom>
            <a:avLst/>
            <a:gdLst/>
            <a:ahLst/>
            <a:cxnLst/>
            <a:rect l="l" t="t" r="r" b="b"/>
            <a:pathLst>
              <a:path w="8049814" h="661322">
                <a:moveTo>
                  <a:pt x="0" y="0"/>
                </a:moveTo>
                <a:lnTo>
                  <a:pt x="8049814" y="0"/>
                </a:lnTo>
                <a:lnTo>
                  <a:pt x="8049814" y="661322"/>
                </a:lnTo>
                <a:lnTo>
                  <a:pt x="0" y="661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 descr="Zdjęcie przedstawia osobę, która pracuje na komputerze. Dłonią odznacza zrealizowane czynności " title="Komputer "/>
          <p:cNvSpPr/>
          <p:nvPr/>
        </p:nvSpPr>
        <p:spPr>
          <a:xfrm>
            <a:off x="10238184" y="1885982"/>
            <a:ext cx="8049816" cy="6671966"/>
          </a:xfrm>
          <a:custGeom>
            <a:avLst/>
            <a:gdLst/>
            <a:ahLst/>
            <a:cxnLst/>
            <a:rect l="l" t="t" r="r" b="b"/>
            <a:pathLst>
              <a:path w="8049816" h="6671966">
                <a:moveTo>
                  <a:pt x="0" y="0"/>
                </a:moveTo>
                <a:lnTo>
                  <a:pt x="8049816" y="0"/>
                </a:lnTo>
                <a:lnTo>
                  <a:pt x="8049816" y="6671966"/>
                </a:lnTo>
                <a:lnTo>
                  <a:pt x="0" y="66719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3674" r="-2367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225685" y="1320627"/>
            <a:ext cx="9772797" cy="7140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Ocena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w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ramach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I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etapu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jest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oceną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0/1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, co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oznacza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że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weryfikacja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dokonywana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będzie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pod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kątem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spełnienia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lub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niespełnienia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danego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kryterium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Projekt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otrzymuje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negatywną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ocenę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w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przypadku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gdy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chociaż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jedno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kryterium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obligatoryjne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nie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zostanie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spełnione</a:t>
            </a:r>
            <a:endParaRPr lang="en-US" sz="2400" dirty="0">
              <a:solidFill>
                <a:srgbClr val="000000"/>
              </a:solidFill>
              <a:latin typeface="TT Rounds Condensed Bold"/>
            </a:endParaRPr>
          </a:p>
          <a:p>
            <a:pPr algn="just">
              <a:lnSpc>
                <a:spcPct val="150000"/>
              </a:lnSpc>
            </a:pPr>
            <a:endParaRPr lang="en-US" sz="2400" dirty="0">
              <a:solidFill>
                <a:srgbClr val="000000"/>
              </a:solidFill>
              <a:latin typeface="TT Rounds Condensed Bold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Projekt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który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uzyskał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pozytywną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ocenę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na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I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etapie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oceny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zostaje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skierowany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do II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etapu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oceny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–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oceny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punktowej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oceny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merytorycznej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. </a:t>
            </a:r>
          </a:p>
          <a:p>
            <a:pPr algn="just">
              <a:lnSpc>
                <a:spcPct val="150000"/>
              </a:lnSpc>
            </a:pPr>
            <a:endParaRPr lang="en-US" sz="2400" dirty="0">
              <a:solidFill>
                <a:srgbClr val="000000"/>
              </a:solidFill>
              <a:latin typeface="TT Rounds Condensed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Zatwierdzona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lista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projektów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ocenionych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w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ramach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I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etapu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oceny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jest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publikowana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na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stronie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internetowej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IW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portalu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Zawiera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następujące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informacje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numer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wniosku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nazwę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wnioskodawcy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tytuł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projektu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województwo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całkowity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koszt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projektu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wnioskowaną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kwotę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dofinansowania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oraz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status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projektu</a:t>
            </a:r>
            <a:endParaRPr lang="en-US" sz="2400" dirty="0">
              <a:solidFill>
                <a:srgbClr val="000000"/>
              </a:solidFill>
              <a:latin typeface="TT Rounds Condense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895218" y="875000"/>
            <a:ext cx="8049814" cy="382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TT Rounds Condensed Bold"/>
              </a:rPr>
              <a:t>Etap I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Logo&#10;&#10;Loga: &#10;- Trzy gwiazdy ułożone na planie trójkąta, czerwona, biała i żółta, przedstawione na niebieskim tle (Pomoc Techniczna da Funduszy Europejskich)&#10;- Flaga Polski (Rzeczpospolita Polska) &#10;- Flaga unii Europejskiej Niebieski prostokąt na którym widnieje okrąg ułożony z żółtych gwiazdek (Dofinansowane przez Unię Europejską) &#10;- zielony okrąg w którym znajduje się napis&quot; lasy Państwowe&quot;, wewnątrz znajduje się kolejny zielony okrąg a w nim przekrój drzewa iglastego wraz z literą &quot;P&quot;  (Centrum Koordynacji Projektów Środowiskowych)"/>
          <p:cNvSpPr/>
          <p:nvPr/>
        </p:nvSpPr>
        <p:spPr>
          <a:xfrm>
            <a:off x="5033" y="0"/>
            <a:ext cx="18277932" cy="10286730"/>
          </a:xfrm>
          <a:custGeom>
            <a:avLst/>
            <a:gdLst/>
            <a:ahLst/>
            <a:cxnLst/>
            <a:rect l="l" t="t" r="r" b="b"/>
            <a:pathLst>
              <a:path w="18277932" h="10286730">
                <a:moveTo>
                  <a:pt x="0" y="0"/>
                </a:moveTo>
                <a:lnTo>
                  <a:pt x="18277932" y="0"/>
                </a:lnTo>
                <a:lnTo>
                  <a:pt x="18277932" y="10286730"/>
                </a:lnTo>
                <a:lnTo>
                  <a:pt x="0" y="102867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38186" y="759286"/>
            <a:ext cx="8049814" cy="661322"/>
          </a:xfrm>
          <a:custGeom>
            <a:avLst/>
            <a:gdLst/>
            <a:ahLst/>
            <a:cxnLst/>
            <a:rect l="l" t="t" r="r" b="b"/>
            <a:pathLst>
              <a:path w="8049814" h="661322">
                <a:moveTo>
                  <a:pt x="0" y="0"/>
                </a:moveTo>
                <a:lnTo>
                  <a:pt x="8049814" y="0"/>
                </a:lnTo>
                <a:lnTo>
                  <a:pt x="8049814" y="661322"/>
                </a:lnTo>
                <a:lnTo>
                  <a:pt x="0" y="661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 descr="Zdjęcie przedstawia dłoń, która w powietrzu odznacza zrealizowane czynności " title="Lista"/>
          <p:cNvSpPr/>
          <p:nvPr/>
        </p:nvSpPr>
        <p:spPr>
          <a:xfrm>
            <a:off x="10238184" y="1885982"/>
            <a:ext cx="8049816" cy="6671966"/>
          </a:xfrm>
          <a:custGeom>
            <a:avLst/>
            <a:gdLst/>
            <a:ahLst/>
            <a:cxnLst/>
            <a:rect l="l" t="t" r="r" b="b"/>
            <a:pathLst>
              <a:path w="8049816" h="6671966">
                <a:moveTo>
                  <a:pt x="0" y="0"/>
                </a:moveTo>
                <a:lnTo>
                  <a:pt x="8049816" y="0"/>
                </a:lnTo>
                <a:lnTo>
                  <a:pt x="8049816" y="6671966"/>
                </a:lnTo>
                <a:lnTo>
                  <a:pt x="0" y="66719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01" r="-330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327360" y="986515"/>
            <a:ext cx="9772797" cy="8647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Na II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etapie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oceny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projekty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które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uzyskały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status „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zakwalifikowany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do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kolejnego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etapu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oceny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”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oceniane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są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według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kryteriów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oceny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projektów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na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podstawie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list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sprawdzających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stanowiących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Załącznik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nr 5 do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Regulaminu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w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następującym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zakresie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:</a:t>
            </a:r>
          </a:p>
          <a:p>
            <a:pPr algn="just">
              <a:lnSpc>
                <a:spcPct val="150000"/>
              </a:lnSpc>
            </a:pPr>
            <a:endParaRPr lang="en-US" sz="2400" dirty="0">
              <a:solidFill>
                <a:srgbClr val="000000"/>
              </a:solidFill>
              <a:latin typeface="TT Rounds Condensed Bold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1)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Kryteria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horyzontalne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obligatoryjne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: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lphaLcParenR"/>
            </a:pPr>
            <a:r>
              <a:rPr lang="en-US" sz="2000" dirty="0" err="1">
                <a:solidFill>
                  <a:srgbClr val="000000"/>
                </a:solidFill>
                <a:latin typeface="TT Rounds Condensed"/>
              </a:rPr>
              <a:t>Kompletność</a:t>
            </a:r>
            <a:r>
              <a:rPr lang="en-US" sz="20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T Rounds Condensed"/>
              </a:rPr>
              <a:t>dokumentacji</a:t>
            </a:r>
            <a:r>
              <a:rPr lang="en-US" sz="20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T Rounds Condensed"/>
              </a:rPr>
              <a:t>aplikacyjnej</a:t>
            </a:r>
            <a:r>
              <a:rPr lang="en-US" sz="2000" dirty="0">
                <a:solidFill>
                  <a:srgbClr val="000000"/>
                </a:solidFill>
                <a:latin typeface="TT Rounds Condensed"/>
              </a:rPr>
              <a:t> i </a:t>
            </a:r>
            <a:r>
              <a:rPr lang="en-US" sz="2000" dirty="0" err="1">
                <a:solidFill>
                  <a:srgbClr val="000000"/>
                </a:solidFill>
                <a:latin typeface="TT Rounds Condensed"/>
              </a:rPr>
              <a:t>spójność</a:t>
            </a:r>
            <a:r>
              <a:rPr lang="en-US" sz="20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T Rounds Condensed"/>
              </a:rPr>
              <a:t>informacji</a:t>
            </a:r>
            <a:r>
              <a:rPr lang="en-US" sz="20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T Rounds Condensed"/>
              </a:rPr>
              <a:t>zawartych</a:t>
            </a:r>
            <a:r>
              <a:rPr lang="en-US" sz="2000" dirty="0">
                <a:solidFill>
                  <a:srgbClr val="000000"/>
                </a:solidFill>
                <a:latin typeface="TT Rounds Condensed"/>
              </a:rPr>
              <a:t> we </a:t>
            </a:r>
            <a:r>
              <a:rPr lang="en-US" sz="2000" dirty="0" err="1">
                <a:solidFill>
                  <a:srgbClr val="000000"/>
                </a:solidFill>
                <a:latin typeface="TT Rounds Condensed"/>
              </a:rPr>
              <a:t>wniosku</a:t>
            </a:r>
            <a:r>
              <a:rPr lang="en-US" sz="2000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T Rounds Condensed"/>
              </a:rPr>
              <a:t>załącznikach</a:t>
            </a:r>
            <a:r>
              <a:rPr lang="en-US" sz="2000" dirty="0">
                <a:solidFill>
                  <a:srgbClr val="000000"/>
                </a:solidFill>
                <a:latin typeface="TT Rounds Condensed"/>
              </a:rPr>
              <a:t> do </a:t>
            </a:r>
            <a:r>
              <a:rPr lang="en-US" sz="2000" dirty="0" err="1">
                <a:solidFill>
                  <a:srgbClr val="000000"/>
                </a:solidFill>
                <a:latin typeface="TT Rounds Condensed"/>
              </a:rPr>
              <a:t>wniosku</a:t>
            </a:r>
            <a:r>
              <a:rPr lang="en-US" sz="2000" dirty="0">
                <a:solidFill>
                  <a:srgbClr val="000000"/>
                </a:solidFill>
                <a:latin typeface="TT Rounds Condensed"/>
              </a:rPr>
              <a:t> (</a:t>
            </a:r>
            <a:r>
              <a:rPr lang="en-US" sz="2000" dirty="0" err="1">
                <a:solidFill>
                  <a:srgbClr val="000000"/>
                </a:solidFill>
                <a:latin typeface="TT Rounds Condensed"/>
              </a:rPr>
              <a:t>ocena</a:t>
            </a:r>
            <a:r>
              <a:rPr lang="en-US" sz="2000" dirty="0">
                <a:solidFill>
                  <a:srgbClr val="000000"/>
                </a:solidFill>
                <a:latin typeface="TT Rounds Condensed"/>
              </a:rPr>
              <a:t> w </a:t>
            </a:r>
            <a:r>
              <a:rPr lang="en-US" sz="2000" dirty="0" err="1">
                <a:solidFill>
                  <a:srgbClr val="000000"/>
                </a:solidFill>
                <a:latin typeface="TT Rounds Condensed"/>
              </a:rPr>
              <a:t>zakresie</a:t>
            </a:r>
            <a:r>
              <a:rPr lang="en-US" sz="20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T Rounds Condensed"/>
              </a:rPr>
              <a:t>spójności</a:t>
            </a:r>
            <a:r>
              <a:rPr lang="en-US" sz="20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T Rounds Condensed"/>
              </a:rPr>
              <a:t>informacji</a:t>
            </a:r>
            <a:r>
              <a:rPr lang="en-US" sz="20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T Rounds Condensed"/>
              </a:rPr>
              <a:t>zawartych</a:t>
            </a:r>
            <a:r>
              <a:rPr lang="en-US" sz="2000" dirty="0">
                <a:solidFill>
                  <a:srgbClr val="000000"/>
                </a:solidFill>
                <a:latin typeface="TT Rounds Condensed"/>
              </a:rPr>
              <a:t> we </a:t>
            </a:r>
            <a:r>
              <a:rPr lang="en-US" sz="2000" dirty="0" err="1">
                <a:solidFill>
                  <a:srgbClr val="000000"/>
                </a:solidFill>
                <a:latin typeface="TT Rounds Condensed"/>
              </a:rPr>
              <a:t>wniosku</a:t>
            </a:r>
            <a:r>
              <a:rPr lang="en-US" sz="2000" dirty="0">
                <a:solidFill>
                  <a:srgbClr val="000000"/>
                </a:solidFill>
                <a:latin typeface="TT Rounds Condensed"/>
              </a:rPr>
              <a:t>).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lphaLcParenR"/>
            </a:pPr>
            <a:r>
              <a:rPr lang="en-US" sz="2000" dirty="0" err="1">
                <a:solidFill>
                  <a:srgbClr val="000000"/>
                </a:solidFill>
                <a:latin typeface="TT Rounds Condensed"/>
              </a:rPr>
              <a:t>Zgodność</a:t>
            </a:r>
            <a:r>
              <a:rPr lang="en-US" sz="20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T Rounds Condensed"/>
              </a:rPr>
              <a:t>projektu</a:t>
            </a:r>
            <a:r>
              <a:rPr lang="en-US" sz="2000" dirty="0">
                <a:solidFill>
                  <a:srgbClr val="000000"/>
                </a:solidFill>
                <a:latin typeface="TT Rounds Condensed"/>
              </a:rPr>
              <a:t> z </a:t>
            </a:r>
            <a:r>
              <a:rPr lang="en-US" sz="2000" dirty="0" err="1">
                <a:solidFill>
                  <a:srgbClr val="000000"/>
                </a:solidFill>
                <a:latin typeface="TT Rounds Condensed"/>
              </a:rPr>
              <a:t>przepisami</a:t>
            </a:r>
            <a:r>
              <a:rPr lang="en-US" sz="2000" dirty="0">
                <a:solidFill>
                  <a:srgbClr val="000000"/>
                </a:solidFill>
                <a:latin typeface="TT Rounds Condensed"/>
              </a:rPr>
              <a:t> o </a:t>
            </a:r>
            <a:r>
              <a:rPr lang="en-US" sz="2000" dirty="0" err="1">
                <a:solidFill>
                  <a:srgbClr val="000000"/>
                </a:solidFill>
                <a:latin typeface="TT Rounds Condensed"/>
              </a:rPr>
              <a:t>pomocy</a:t>
            </a:r>
            <a:r>
              <a:rPr lang="en-US" sz="20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T Rounds Condensed"/>
              </a:rPr>
              <a:t>publicznej</a:t>
            </a:r>
            <a:r>
              <a:rPr lang="en-US" sz="2000" dirty="0">
                <a:solidFill>
                  <a:srgbClr val="000000"/>
                </a:solidFill>
                <a:latin typeface="TT Rounds Condensed"/>
              </a:rPr>
              <a:t>,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lphaLcParenR"/>
            </a:pPr>
            <a:r>
              <a:rPr lang="en-US" sz="2000" dirty="0" err="1">
                <a:solidFill>
                  <a:srgbClr val="000000"/>
                </a:solidFill>
                <a:latin typeface="TT Rounds Condensed"/>
              </a:rPr>
              <a:t>Trwałość</a:t>
            </a:r>
            <a:r>
              <a:rPr lang="en-US" sz="20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T Rounds Condensed"/>
              </a:rPr>
              <a:t>projektu</a:t>
            </a:r>
            <a:r>
              <a:rPr lang="en-US" sz="2000" dirty="0">
                <a:solidFill>
                  <a:srgbClr val="000000"/>
                </a:solidFill>
                <a:latin typeface="TT Rounds Condensed"/>
              </a:rPr>
              <a:t>,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lphaLcParenR"/>
            </a:pPr>
            <a:r>
              <a:rPr lang="en-US" sz="2000" dirty="0" err="1">
                <a:solidFill>
                  <a:srgbClr val="000000"/>
                </a:solidFill>
                <a:latin typeface="TT Rounds Condensed"/>
              </a:rPr>
              <a:t>Wnioskodawca</a:t>
            </a:r>
            <a:r>
              <a:rPr lang="en-US" sz="20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T Rounds Condensed"/>
              </a:rPr>
              <a:t>nie</a:t>
            </a:r>
            <a:r>
              <a:rPr lang="en-US" sz="2000" dirty="0">
                <a:solidFill>
                  <a:srgbClr val="000000"/>
                </a:solidFill>
                <a:latin typeface="TT Rounds Condensed"/>
              </a:rPr>
              <a:t> jest </a:t>
            </a:r>
            <a:r>
              <a:rPr lang="en-US" sz="2000" dirty="0" err="1">
                <a:solidFill>
                  <a:srgbClr val="000000"/>
                </a:solidFill>
                <a:latin typeface="TT Rounds Condensed"/>
              </a:rPr>
              <a:t>przedsiębiorstwem</a:t>
            </a:r>
            <a:r>
              <a:rPr lang="en-US" sz="2000" dirty="0">
                <a:solidFill>
                  <a:srgbClr val="000000"/>
                </a:solidFill>
                <a:latin typeface="TT Rounds Condensed"/>
              </a:rPr>
              <a:t> w </a:t>
            </a:r>
            <a:r>
              <a:rPr lang="en-US" sz="2000" dirty="0" err="1">
                <a:solidFill>
                  <a:srgbClr val="000000"/>
                </a:solidFill>
                <a:latin typeface="TT Rounds Condensed"/>
              </a:rPr>
              <a:t>trudnej</a:t>
            </a:r>
            <a:r>
              <a:rPr lang="en-US" sz="20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T Rounds Condensed"/>
              </a:rPr>
              <a:t>sytuacji</a:t>
            </a:r>
            <a:r>
              <a:rPr lang="en-US" sz="2000" dirty="0">
                <a:solidFill>
                  <a:srgbClr val="000000"/>
                </a:solidFill>
                <a:latin typeface="TT Rounds Condensed"/>
              </a:rPr>
              <a:t> w </a:t>
            </a:r>
            <a:r>
              <a:rPr lang="en-US" sz="2000" dirty="0" err="1">
                <a:solidFill>
                  <a:srgbClr val="000000"/>
                </a:solidFill>
                <a:latin typeface="TT Rounds Condensed"/>
              </a:rPr>
              <a:t>rozumieniu</a:t>
            </a:r>
            <a:r>
              <a:rPr lang="en-US" sz="20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T Rounds Condensed"/>
              </a:rPr>
              <a:t>unijnych</a:t>
            </a:r>
            <a:r>
              <a:rPr lang="en-US" sz="20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T Rounds Condensed"/>
              </a:rPr>
              <a:t>przepisów</a:t>
            </a:r>
            <a:r>
              <a:rPr lang="en-US" sz="20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T Rounds Condensed"/>
              </a:rPr>
              <a:t>dotyczących</a:t>
            </a:r>
            <a:r>
              <a:rPr lang="en-US" sz="20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T Rounds Condensed"/>
              </a:rPr>
              <a:t>pomocy</a:t>
            </a:r>
            <a:r>
              <a:rPr lang="en-US" sz="20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T Rounds Condensed"/>
              </a:rPr>
              <a:t>państwa</a:t>
            </a:r>
            <a:r>
              <a:rPr lang="en-US" sz="2000" dirty="0">
                <a:solidFill>
                  <a:srgbClr val="000000"/>
                </a:solidFill>
                <a:latin typeface="TT Rounds Condensed"/>
              </a:rPr>
              <a:t>,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lphaLcParenR"/>
            </a:pPr>
            <a:r>
              <a:rPr lang="en-US" sz="2000" dirty="0" err="1">
                <a:solidFill>
                  <a:srgbClr val="000000"/>
                </a:solidFill>
                <a:latin typeface="TT Rounds Condensed"/>
              </a:rPr>
              <a:t>Stabilność</a:t>
            </a:r>
            <a:r>
              <a:rPr lang="en-US" sz="20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T Rounds Condensed"/>
              </a:rPr>
              <a:t>finansowa</a:t>
            </a:r>
            <a:r>
              <a:rPr lang="en-US" sz="20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T Rounds Condensed"/>
              </a:rPr>
              <a:t>projektu</a:t>
            </a:r>
            <a:r>
              <a:rPr lang="en-US" sz="2000" dirty="0">
                <a:solidFill>
                  <a:srgbClr val="000000"/>
                </a:solidFill>
                <a:latin typeface="TT Rounds Condensed"/>
              </a:rPr>
              <a:t>,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lphaLcParenR"/>
            </a:pPr>
            <a:r>
              <a:rPr lang="en-US" sz="2000" dirty="0" err="1">
                <a:solidFill>
                  <a:srgbClr val="000000"/>
                </a:solidFill>
                <a:latin typeface="TT Rounds Condensed"/>
              </a:rPr>
              <a:t>Poprawność</a:t>
            </a:r>
            <a:r>
              <a:rPr lang="en-US" sz="20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T Rounds Condensed"/>
              </a:rPr>
              <a:t>analizy</a:t>
            </a:r>
            <a:r>
              <a:rPr lang="en-US" sz="20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T Rounds Condensed"/>
              </a:rPr>
              <a:t>finansowej</a:t>
            </a:r>
            <a:r>
              <a:rPr lang="en-US" sz="2000" dirty="0">
                <a:solidFill>
                  <a:srgbClr val="000000"/>
                </a:solidFill>
                <a:latin typeface="TT Rounds Condensed"/>
              </a:rPr>
              <a:t> i </a:t>
            </a:r>
            <a:r>
              <a:rPr lang="en-US" sz="2000" dirty="0" err="1">
                <a:solidFill>
                  <a:srgbClr val="000000"/>
                </a:solidFill>
                <a:latin typeface="TT Rounds Condensed"/>
              </a:rPr>
              <a:t>ekonomicznej</a:t>
            </a:r>
            <a:r>
              <a:rPr lang="en-US" sz="2000" dirty="0">
                <a:solidFill>
                  <a:srgbClr val="000000"/>
                </a:solidFill>
                <a:latin typeface="TT Rounds Condensed"/>
              </a:rPr>
              <a:t>,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lphaLcParenR"/>
            </a:pPr>
            <a:r>
              <a:rPr lang="en-US" sz="2000" dirty="0" err="1">
                <a:solidFill>
                  <a:srgbClr val="000000"/>
                </a:solidFill>
                <a:latin typeface="TT Rounds Condensed"/>
              </a:rPr>
              <a:t>Gotowość</a:t>
            </a:r>
            <a:r>
              <a:rPr lang="en-US" sz="20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T Rounds Condensed"/>
              </a:rPr>
              <a:t>organizacyjno-instytucjonalna</a:t>
            </a:r>
            <a:r>
              <a:rPr lang="en-US" sz="20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T Rounds Condensed"/>
              </a:rPr>
              <a:t>wnioskodawcy</a:t>
            </a:r>
            <a:r>
              <a:rPr lang="en-US" sz="2000" dirty="0">
                <a:solidFill>
                  <a:srgbClr val="000000"/>
                </a:solidFill>
                <a:latin typeface="TT Rounds Condensed"/>
              </a:rPr>
              <a:t> w </a:t>
            </a:r>
            <a:r>
              <a:rPr lang="en-US" sz="2000" dirty="0" err="1">
                <a:solidFill>
                  <a:srgbClr val="000000"/>
                </a:solidFill>
                <a:latin typeface="TT Rounds Condensed"/>
              </a:rPr>
              <a:t>obszarze</a:t>
            </a:r>
            <a:r>
              <a:rPr lang="en-US" sz="20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T Rounds Condensed"/>
              </a:rPr>
              <a:t>zawierania</a:t>
            </a:r>
            <a:r>
              <a:rPr lang="en-US" sz="20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T Rounds Condensed"/>
              </a:rPr>
              <a:t>umów</a:t>
            </a:r>
            <a:r>
              <a:rPr lang="en-US" sz="2000" dirty="0">
                <a:solidFill>
                  <a:srgbClr val="000000"/>
                </a:solidFill>
                <a:latin typeface="TT Rounds Condensed"/>
              </a:rPr>
              <a:t>,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lphaLcParenR"/>
            </a:pPr>
            <a:r>
              <a:rPr lang="en-US" sz="2000" dirty="0" err="1">
                <a:solidFill>
                  <a:srgbClr val="000000"/>
                </a:solidFill>
                <a:latin typeface="TT Rounds Condensed"/>
              </a:rPr>
              <a:t>Klauzula</a:t>
            </a:r>
            <a:r>
              <a:rPr lang="en-US" sz="20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T Rounds Condensed"/>
              </a:rPr>
              <a:t>delokalizacyjna</a:t>
            </a:r>
            <a:r>
              <a:rPr lang="en-US" sz="2000" dirty="0">
                <a:solidFill>
                  <a:srgbClr val="000000"/>
                </a:solidFill>
                <a:latin typeface="TT Rounds Condensed"/>
              </a:rPr>
              <a:t>,</a:t>
            </a:r>
          </a:p>
          <a:p>
            <a:pPr algn="ctr">
              <a:lnSpc>
                <a:spcPct val="150000"/>
              </a:lnSpc>
            </a:pPr>
            <a:endParaRPr lang="en-US" sz="1700" dirty="0">
              <a:solidFill>
                <a:srgbClr val="000000"/>
              </a:solidFill>
              <a:latin typeface="TT Rounds Condensed"/>
            </a:endParaRPr>
          </a:p>
          <a:p>
            <a:pPr algn="ctr">
              <a:lnSpc>
                <a:spcPts val="2660"/>
              </a:lnSpc>
            </a:pPr>
            <a:endParaRPr lang="en-US" sz="1700" dirty="0">
              <a:solidFill>
                <a:srgbClr val="000000"/>
              </a:solidFill>
              <a:latin typeface="TT Rounds Condense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498206" y="875000"/>
            <a:ext cx="8049814" cy="382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TT Rounds Condensed Bold"/>
              </a:rPr>
              <a:t>Etap II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Logo&#10;&#10;Loga: &#10;- Trzy gwiazdy ułożone na planie trójkąta, czerwona, biała i żółta, przedstawione na niebieskim tle (Pomoc Techniczna da Funduszy Europejskich)&#10;- Flaga Polski (Rzeczpospolita Polska) &#10;- Flaga unii Europejskiej Niebieski prostokąt na którym widnieje okrąg ułożony z żółtych gwiazdek (Dofinansowane przez Unię Europejską) &#10;- zielony okrąg w którym znajduje się napis&quot; lasy Państwowe&quot;, wewnątrz znajduje się kolejny zielony okrąg a w nim przekrój drzewa iglastego wraz z literą &quot;P&quot;  (Centrum Koordynacji Projektów Środowiskowych)"/>
          <p:cNvSpPr/>
          <p:nvPr/>
        </p:nvSpPr>
        <p:spPr>
          <a:xfrm>
            <a:off x="5033" y="0"/>
            <a:ext cx="18277932" cy="10286730"/>
          </a:xfrm>
          <a:custGeom>
            <a:avLst/>
            <a:gdLst/>
            <a:ahLst/>
            <a:cxnLst/>
            <a:rect l="l" t="t" r="r" b="b"/>
            <a:pathLst>
              <a:path w="18277932" h="10286730">
                <a:moveTo>
                  <a:pt x="0" y="0"/>
                </a:moveTo>
                <a:lnTo>
                  <a:pt x="18277932" y="0"/>
                </a:lnTo>
                <a:lnTo>
                  <a:pt x="18277932" y="10286730"/>
                </a:lnTo>
                <a:lnTo>
                  <a:pt x="0" y="102867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38186" y="759286"/>
            <a:ext cx="8049814" cy="661322"/>
          </a:xfrm>
          <a:custGeom>
            <a:avLst/>
            <a:gdLst/>
            <a:ahLst/>
            <a:cxnLst/>
            <a:rect l="l" t="t" r="r" b="b"/>
            <a:pathLst>
              <a:path w="8049814" h="661322">
                <a:moveTo>
                  <a:pt x="0" y="0"/>
                </a:moveTo>
                <a:lnTo>
                  <a:pt x="8049814" y="0"/>
                </a:lnTo>
                <a:lnTo>
                  <a:pt x="8049814" y="661322"/>
                </a:lnTo>
                <a:lnTo>
                  <a:pt x="0" y="661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 descr="Zdjęcie przedstawia dłoń, która w powietrzu odznacza zrealizowane czynności " title="Lista"/>
          <p:cNvSpPr/>
          <p:nvPr/>
        </p:nvSpPr>
        <p:spPr>
          <a:xfrm>
            <a:off x="10238184" y="1885982"/>
            <a:ext cx="8049816" cy="6671966"/>
          </a:xfrm>
          <a:custGeom>
            <a:avLst/>
            <a:gdLst/>
            <a:ahLst/>
            <a:cxnLst/>
            <a:rect l="l" t="t" r="r" b="b"/>
            <a:pathLst>
              <a:path w="8049816" h="6671966">
                <a:moveTo>
                  <a:pt x="0" y="0"/>
                </a:moveTo>
                <a:lnTo>
                  <a:pt x="8049816" y="0"/>
                </a:lnTo>
                <a:lnTo>
                  <a:pt x="8049816" y="6671966"/>
                </a:lnTo>
                <a:lnTo>
                  <a:pt x="0" y="66719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01" r="-330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327360" y="986515"/>
            <a:ext cx="9772797" cy="7446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 dirty="0">
                <a:solidFill>
                  <a:srgbClr val="000000"/>
                </a:solidFill>
                <a:latin typeface="TT Rounds Condensed Bold"/>
              </a:rPr>
              <a:t> </a:t>
            </a:r>
            <a:endParaRPr lang="pl-PL" sz="2400" dirty="0">
              <a:solidFill>
                <a:srgbClr val="000000"/>
              </a:solidFill>
              <a:latin typeface="TT Rounds Condensed Bold"/>
            </a:endParaRPr>
          </a:p>
          <a:p>
            <a:pPr marL="457200" indent="-457200" algn="just">
              <a:lnSpc>
                <a:spcPct val="150000"/>
              </a:lnSpc>
              <a:buFont typeface="+mj-lt"/>
              <a:buAutoNum type="alphaLcParenR" startAt="9"/>
            </a:pP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Zgodność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projektu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z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wymaganiami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prawa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dotyczącego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ochrony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środowiska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,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lphaLcParenR" startAt="9"/>
            </a:pP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Zasada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zrównoważonego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rozwoju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, w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tym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zasada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„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nie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czyń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poważnej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szkody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”,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lphaLcParenR" startAt="9"/>
            </a:pP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Odporność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infrastruktury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na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zmiany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klimatu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,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lphaLcParenR" startAt="9"/>
            </a:pP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Poprawność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identyfikacji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i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przypisania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wydatków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projektu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z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punktu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widzenia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ich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kwalifikowalności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,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lphaLcParenR" startAt="9"/>
            </a:pP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Zgodność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projektu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z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zasadami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równości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szans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włączenia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społecznego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i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niedyskryminacji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,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lphaLcParenR" startAt="9"/>
            </a:pP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Zgodność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projektu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z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Kartą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Praw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Podstawowych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Unii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Europejskiej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,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lphaLcParenR" startAt="9"/>
            </a:pP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Zgodność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projektu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z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Konwencją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o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Prawach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Osób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Niepełnosprawnych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,</a:t>
            </a:r>
          </a:p>
          <a:p>
            <a:pPr algn="just">
              <a:lnSpc>
                <a:spcPts val="2659"/>
              </a:lnSpc>
            </a:pPr>
            <a:endParaRPr lang="pl-PL" sz="2200" dirty="0">
              <a:solidFill>
                <a:srgbClr val="000000"/>
              </a:solidFill>
              <a:latin typeface="TT Rounds Condensed Bold"/>
            </a:endParaRPr>
          </a:p>
          <a:p>
            <a:pPr algn="just">
              <a:lnSpc>
                <a:spcPts val="2659"/>
              </a:lnSpc>
            </a:pPr>
            <a:endParaRPr lang="pl-PL" sz="2200" dirty="0">
              <a:solidFill>
                <a:srgbClr val="000000"/>
              </a:solidFill>
              <a:latin typeface="TT Rounds Condensed Bold"/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2)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Kryteria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specyficzne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obligatoryjne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a)   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Ocena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przyjętych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rozwiązań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po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kątem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realizacji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celów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projektu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b)   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Ocena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ryzyka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.</a:t>
            </a:r>
          </a:p>
          <a:p>
            <a:pPr algn="ctr">
              <a:lnSpc>
                <a:spcPts val="2660"/>
              </a:lnSpc>
            </a:pPr>
            <a:endParaRPr lang="en-US" sz="1700" dirty="0">
              <a:solidFill>
                <a:srgbClr val="000000"/>
              </a:solidFill>
              <a:latin typeface="TT Rounds Condense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498206" y="875000"/>
            <a:ext cx="8049814" cy="382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TT Rounds Condensed Bold"/>
              </a:rPr>
              <a:t>Etap II</a:t>
            </a:r>
          </a:p>
        </p:txBody>
      </p:sp>
    </p:spTree>
    <p:extLst>
      <p:ext uri="{BB962C8B-B14F-4D97-AF65-F5344CB8AC3E}">
        <p14:creationId xmlns:p14="http://schemas.microsoft.com/office/powerpoint/2010/main" val="37949792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Logo&#10;&#10;Loga: &#10;- Trzy gwiazdy ułożone na planie trójkąta, czerwona, biała i żółta, przedstawione na niebieskim tle (Pomoc Techniczna da Funduszy Europejskich)&#10;- Flaga Polski (Rzeczpospolita Polska) &#10;- Flaga unii Europejskiej Niebieski prostokąt na którym widnieje okrąg ułożony z żółtych gwiazdek (Dofinansowane przez Unię Europejską) &#10;- zielony okrąg w którym znajduje się napis&quot; lasy Państwowe&quot;, wewnątrz znajduje się kolejny zielony okrąg a w nim przekrój drzewa iglastego wraz z literą &quot;P&quot;  (Centrum Koordynacji Projektów Środowiskowych)"/>
          <p:cNvSpPr/>
          <p:nvPr/>
        </p:nvSpPr>
        <p:spPr>
          <a:xfrm>
            <a:off x="5033" y="0"/>
            <a:ext cx="18277932" cy="10286730"/>
          </a:xfrm>
          <a:custGeom>
            <a:avLst/>
            <a:gdLst/>
            <a:ahLst/>
            <a:cxnLst/>
            <a:rect l="l" t="t" r="r" b="b"/>
            <a:pathLst>
              <a:path w="18277932" h="10286730">
                <a:moveTo>
                  <a:pt x="0" y="0"/>
                </a:moveTo>
                <a:lnTo>
                  <a:pt x="18277932" y="0"/>
                </a:lnTo>
                <a:lnTo>
                  <a:pt x="18277932" y="10286730"/>
                </a:lnTo>
                <a:lnTo>
                  <a:pt x="0" y="102867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38186" y="759286"/>
            <a:ext cx="8049814" cy="661322"/>
          </a:xfrm>
          <a:custGeom>
            <a:avLst/>
            <a:gdLst/>
            <a:ahLst/>
            <a:cxnLst/>
            <a:rect l="l" t="t" r="r" b="b"/>
            <a:pathLst>
              <a:path w="8049814" h="661322">
                <a:moveTo>
                  <a:pt x="0" y="0"/>
                </a:moveTo>
                <a:lnTo>
                  <a:pt x="8049814" y="0"/>
                </a:lnTo>
                <a:lnTo>
                  <a:pt x="8049814" y="661322"/>
                </a:lnTo>
                <a:lnTo>
                  <a:pt x="0" y="661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 descr="Zdjęcie przedstawia dłoń, która w powietrzu odznacza zrealizowane czynności " title="Lista"/>
          <p:cNvSpPr/>
          <p:nvPr/>
        </p:nvSpPr>
        <p:spPr>
          <a:xfrm>
            <a:off x="10238184" y="1885982"/>
            <a:ext cx="8049816" cy="6671966"/>
          </a:xfrm>
          <a:custGeom>
            <a:avLst/>
            <a:gdLst/>
            <a:ahLst/>
            <a:cxnLst/>
            <a:rect l="l" t="t" r="r" b="b"/>
            <a:pathLst>
              <a:path w="8049816" h="6671966">
                <a:moveTo>
                  <a:pt x="0" y="0"/>
                </a:moveTo>
                <a:lnTo>
                  <a:pt x="8049816" y="0"/>
                </a:lnTo>
                <a:lnTo>
                  <a:pt x="8049816" y="6671966"/>
                </a:lnTo>
                <a:lnTo>
                  <a:pt x="0" y="66719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01" r="-330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278607" y="990600"/>
            <a:ext cx="9772797" cy="8585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3)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Kryteria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horyzontalne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rankingujące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: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lphaLcParenR"/>
            </a:pP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Zastosowanie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elementów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z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zakresu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gospodarki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o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obiegu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zamkniętym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poprawy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efektywności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energetycznej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i OZE,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ochrony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przyrody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(w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tym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różnorodności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biologicznej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)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oraz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adaptacji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do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zmian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klimatu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,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lphaLcParenR"/>
            </a:pP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Zastosowanie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elementów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edukacyjnych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w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projekcie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,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lphaLcParenR"/>
            </a:pP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Zgodność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projektu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ze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Strategią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Unii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Europejskiej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dla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regionu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Morza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Bałtyckiego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(SUE RMB),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lphaLcParenR"/>
            </a:pP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Projekt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przewiduje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elementy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związane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ze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współpracą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z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partnerami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z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innych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państw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,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lphaLcParenR"/>
            </a:pP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Projekt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jest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operacją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o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strategicznym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znaczeniu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w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rozumieniu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przepisów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art. 2 pkt 5 CPR,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lphaLcParenR"/>
            </a:pP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Projekt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realizowany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na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obszarze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strategicznej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interwencji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(OSI)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wskazanym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w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Krajowej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Strategii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Rozwoju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Regionalnego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2030 (KSRR):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miasta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średnie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tracące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funkcje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społeczno-gospodarcze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/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obszary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zagrożone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trwałą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marginalizacją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,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lphaLcParenR"/>
            </a:pP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Projekt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realizowany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na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obszarze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strategicznej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interwencji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(OSI)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wskazanym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w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Krajowej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Strategii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Rozwoju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Regionalnego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2030 (KSRR): Polska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Wschodnia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/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Śląsk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,</a:t>
            </a:r>
          </a:p>
          <a:p>
            <a:pPr algn="ctr">
              <a:lnSpc>
                <a:spcPts val="2380"/>
              </a:lnSpc>
            </a:pPr>
            <a:endParaRPr lang="en-US" sz="1700" dirty="0">
              <a:solidFill>
                <a:srgbClr val="000000"/>
              </a:solidFill>
              <a:latin typeface="TT Rounds Condensed"/>
            </a:endParaRPr>
          </a:p>
          <a:p>
            <a:pPr algn="ctr">
              <a:lnSpc>
                <a:spcPts val="2660"/>
              </a:lnSpc>
            </a:pPr>
            <a:r>
              <a:rPr lang="en-US" sz="1900" dirty="0">
                <a:solidFill>
                  <a:srgbClr val="000000"/>
                </a:solidFill>
                <a:latin typeface="TT Rounds Condensed Bold"/>
              </a:rPr>
              <a:t> </a:t>
            </a:r>
            <a:endParaRPr lang="en-US" sz="1700" dirty="0">
              <a:solidFill>
                <a:srgbClr val="000000"/>
              </a:solidFill>
              <a:latin typeface="TT Rounds Condensed"/>
            </a:endParaRPr>
          </a:p>
          <a:p>
            <a:pPr algn="ctr">
              <a:lnSpc>
                <a:spcPts val="2660"/>
              </a:lnSpc>
            </a:pPr>
            <a:endParaRPr lang="en-US" sz="1700" dirty="0">
              <a:solidFill>
                <a:srgbClr val="000000"/>
              </a:solidFill>
              <a:latin typeface="TT Rounds Condense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400698" y="875000"/>
            <a:ext cx="8049814" cy="382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TT Rounds Condensed Bold"/>
              </a:rPr>
              <a:t>Etap II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Logo&#10;&#10;Loga: &#10;- Trzy gwiazdy ułożone na planie trójkąta, czerwona, biała i żółta, przedstawione na niebieskim tle (Pomoc Techniczna da Funduszy Europejskich)&#10;- Flaga Polski (Rzeczpospolita Polska) &#10;- Flaga unii Europejskiej Niebieski prostokąt na którym widnieje okrąg ułożony z żółtych gwiazdek (Dofinansowane przez Unię Europejską) &#10;- zielony okrąg w którym znajduje się napis&quot; lasy Państwowe&quot;, wewnątrz znajduje się kolejny zielony okrąg a w nim przekrój drzewa iglastego wraz z literą &quot;P&quot;  (Centrum Koordynacji Projektów Środowiskowych)"/>
          <p:cNvSpPr/>
          <p:nvPr/>
        </p:nvSpPr>
        <p:spPr>
          <a:xfrm>
            <a:off x="0" y="78600"/>
            <a:ext cx="18277932" cy="10286730"/>
          </a:xfrm>
          <a:custGeom>
            <a:avLst/>
            <a:gdLst/>
            <a:ahLst/>
            <a:cxnLst/>
            <a:rect l="l" t="t" r="r" b="b"/>
            <a:pathLst>
              <a:path w="18277932" h="10286730">
                <a:moveTo>
                  <a:pt x="0" y="0"/>
                </a:moveTo>
                <a:lnTo>
                  <a:pt x="18277932" y="0"/>
                </a:lnTo>
                <a:lnTo>
                  <a:pt x="18277932" y="10286730"/>
                </a:lnTo>
                <a:lnTo>
                  <a:pt x="0" y="102867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38186" y="759286"/>
            <a:ext cx="8049814" cy="661322"/>
          </a:xfrm>
          <a:custGeom>
            <a:avLst/>
            <a:gdLst/>
            <a:ahLst/>
            <a:cxnLst/>
            <a:rect l="l" t="t" r="r" b="b"/>
            <a:pathLst>
              <a:path w="8049814" h="661322">
                <a:moveTo>
                  <a:pt x="0" y="0"/>
                </a:moveTo>
                <a:lnTo>
                  <a:pt x="8049814" y="0"/>
                </a:lnTo>
                <a:lnTo>
                  <a:pt x="8049814" y="661322"/>
                </a:lnTo>
                <a:lnTo>
                  <a:pt x="0" y="661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 descr="Zdjęcie przedstawia dłoń, która w powietrzu odznacza zrealizowane czynności " title="Lista"/>
          <p:cNvSpPr/>
          <p:nvPr/>
        </p:nvSpPr>
        <p:spPr>
          <a:xfrm>
            <a:off x="10238184" y="1885982"/>
            <a:ext cx="8049816" cy="6671966"/>
          </a:xfrm>
          <a:custGeom>
            <a:avLst/>
            <a:gdLst/>
            <a:ahLst/>
            <a:cxnLst/>
            <a:rect l="l" t="t" r="r" b="b"/>
            <a:pathLst>
              <a:path w="8049816" h="6671966">
                <a:moveTo>
                  <a:pt x="0" y="0"/>
                </a:moveTo>
                <a:lnTo>
                  <a:pt x="8049816" y="0"/>
                </a:lnTo>
                <a:lnTo>
                  <a:pt x="8049816" y="6671966"/>
                </a:lnTo>
                <a:lnTo>
                  <a:pt x="0" y="66719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01" r="-330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278607" y="990600"/>
            <a:ext cx="9772797" cy="7621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endParaRPr lang="en-US" sz="1700" dirty="0">
              <a:solidFill>
                <a:srgbClr val="000000"/>
              </a:solidFill>
              <a:latin typeface="TT Rounds Condensed"/>
            </a:endParaRPr>
          </a:p>
          <a:p>
            <a:pPr marL="457200" indent="-457200" algn="just">
              <a:lnSpc>
                <a:spcPct val="150000"/>
              </a:lnSpc>
              <a:buFont typeface="+mj-lt"/>
              <a:buAutoNum type="alphaLcParenR" startAt="8"/>
            </a:pP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Projekt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wynikający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z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zapisów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strategii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terytorialnej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(ZIT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lub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IIT),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bądź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strategii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rozwoju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ponadlokalnego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albo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wynikający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z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dokumentów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strategicznych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i/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lub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planistycznych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powstałych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w ramach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współpracy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samorządów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(w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tym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takich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jak Centrum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Wsparcia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Doradczego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Partnerska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Inicjatywa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Miast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, Program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Rozwój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Lokalny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)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lub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komplementarny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do ww.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dokumentów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,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lphaLcParenR" startAt="8"/>
            </a:pP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Projekt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jest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finansowany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również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z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innych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źródeł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finansowania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niż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fundusze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UE,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lphaLcParenR" startAt="8"/>
            </a:pP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Projekt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wpisuje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się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w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realizację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wartości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Nowego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Europejskiego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Bauhausu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,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lphaLcParenR" startAt="8"/>
            </a:pP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Partnerstwo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międzysektorowe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.</a:t>
            </a:r>
          </a:p>
          <a:p>
            <a:pPr algn="just">
              <a:lnSpc>
                <a:spcPts val="2660"/>
              </a:lnSpc>
            </a:pPr>
            <a:endParaRPr lang="pl-PL" sz="2200" dirty="0">
              <a:solidFill>
                <a:srgbClr val="000000"/>
              </a:solidFill>
              <a:latin typeface="TT Rounds Condensed Bold"/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4)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Kryteria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specyficzne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rankingujące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a)  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Identyfikacja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stanu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istniejącego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c)  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Ciągłość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i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spójność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podejmowanych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działań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d)  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Ocena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wysokości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kosztów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w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stosunku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do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zakresu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rzeczowego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.</a:t>
            </a:r>
          </a:p>
          <a:p>
            <a:pPr algn="ctr">
              <a:lnSpc>
                <a:spcPts val="2240"/>
              </a:lnSpc>
            </a:pPr>
            <a:endParaRPr lang="en-US" sz="1700" dirty="0">
              <a:solidFill>
                <a:srgbClr val="000000"/>
              </a:solidFill>
              <a:latin typeface="TT Rounds Condensed"/>
            </a:endParaRPr>
          </a:p>
          <a:p>
            <a:pPr algn="ctr">
              <a:lnSpc>
                <a:spcPts val="2660"/>
              </a:lnSpc>
            </a:pPr>
            <a:endParaRPr lang="en-US" sz="1700" dirty="0">
              <a:solidFill>
                <a:srgbClr val="000000"/>
              </a:solidFill>
              <a:latin typeface="TT Rounds Condense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400698" y="875000"/>
            <a:ext cx="8049814" cy="382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TT Rounds Condensed Bold"/>
              </a:rPr>
              <a:t>Etap II</a:t>
            </a:r>
          </a:p>
        </p:txBody>
      </p:sp>
    </p:spTree>
    <p:extLst>
      <p:ext uri="{BB962C8B-B14F-4D97-AF65-F5344CB8AC3E}">
        <p14:creationId xmlns:p14="http://schemas.microsoft.com/office/powerpoint/2010/main" val="35661216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Logo&#10;&#10;Loga: &#10;- Trzy gwiazdy ułożone na planie trójkąta, czerwona, biała i żółta, przedstawione na niebieskim tle (Pomoc Techniczna da Funduszy Europejskich)&#10;- Flaga Polski (Rzeczpospolita Polska) &#10;- Flaga unii Europejskiej Niebieski prostokąt na którym widnieje okrąg ułożony z żółtych gwiazdek (Dofinansowane przez Unię Europejską) &#10;- zielony okrąg w którym znajduje się napis&quot; lasy Państwowe&quot;, wewnątrz znajduje się kolejny zielony okrąg a w nim przekrój drzewa iglastego wraz z literą &quot;P&quot;  (Centrum Koordynacji Projektów Środowiskowych)"/>
          <p:cNvSpPr/>
          <p:nvPr/>
        </p:nvSpPr>
        <p:spPr>
          <a:xfrm>
            <a:off x="10068" y="0"/>
            <a:ext cx="18277932" cy="10286730"/>
          </a:xfrm>
          <a:custGeom>
            <a:avLst/>
            <a:gdLst/>
            <a:ahLst/>
            <a:cxnLst/>
            <a:rect l="l" t="t" r="r" b="b"/>
            <a:pathLst>
              <a:path w="18277932" h="10286730">
                <a:moveTo>
                  <a:pt x="0" y="0"/>
                </a:moveTo>
                <a:lnTo>
                  <a:pt x="18277932" y="0"/>
                </a:lnTo>
                <a:lnTo>
                  <a:pt x="18277932" y="10286730"/>
                </a:lnTo>
                <a:lnTo>
                  <a:pt x="0" y="102867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38186" y="759286"/>
            <a:ext cx="8049814" cy="661322"/>
          </a:xfrm>
          <a:custGeom>
            <a:avLst/>
            <a:gdLst/>
            <a:ahLst/>
            <a:cxnLst/>
            <a:rect l="l" t="t" r="r" b="b"/>
            <a:pathLst>
              <a:path w="8049814" h="661322">
                <a:moveTo>
                  <a:pt x="0" y="0"/>
                </a:moveTo>
                <a:lnTo>
                  <a:pt x="8049814" y="0"/>
                </a:lnTo>
                <a:lnTo>
                  <a:pt x="8049814" y="661322"/>
                </a:lnTo>
                <a:lnTo>
                  <a:pt x="0" y="661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10927721" y="679737"/>
            <a:ext cx="8049814" cy="737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dirty="0" err="1">
                <a:solidFill>
                  <a:srgbClr val="000000"/>
                </a:solidFill>
                <a:latin typeface="TT Rounds Condensed Bold"/>
              </a:rPr>
              <a:t>Etap</a:t>
            </a:r>
            <a:r>
              <a:rPr lang="en-US" sz="2100" dirty="0">
                <a:solidFill>
                  <a:srgbClr val="000000"/>
                </a:solidFill>
                <a:latin typeface="TT Rounds Condensed Bold"/>
              </a:rPr>
              <a:t> II - </a:t>
            </a:r>
            <a:r>
              <a:rPr lang="en-US" sz="2100" dirty="0" err="1">
                <a:solidFill>
                  <a:srgbClr val="000000"/>
                </a:solidFill>
                <a:latin typeface="TT Rounds Condensed Bold"/>
              </a:rPr>
              <a:t>przykład</a:t>
            </a:r>
            <a:r>
              <a:rPr lang="en-US" sz="21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 Bold"/>
              </a:rPr>
              <a:t>listy</a:t>
            </a:r>
            <a:r>
              <a:rPr lang="en-US" sz="21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 Bold"/>
              </a:rPr>
              <a:t>sprawdzającej</a:t>
            </a:r>
            <a:r>
              <a:rPr lang="en-US" sz="2100" dirty="0">
                <a:solidFill>
                  <a:srgbClr val="000000"/>
                </a:solidFill>
                <a:latin typeface="TT Rounds Condensed Bold"/>
              </a:rPr>
              <a:t> </a:t>
            </a:r>
          </a:p>
          <a:p>
            <a:pPr algn="ctr">
              <a:lnSpc>
                <a:spcPts val="2940"/>
              </a:lnSpc>
            </a:pPr>
            <a:r>
              <a:rPr lang="en-US" sz="2100" dirty="0">
                <a:solidFill>
                  <a:srgbClr val="000000"/>
                </a:solidFill>
                <a:latin typeface="TT Rounds Condensed Bold"/>
              </a:rPr>
              <a:t>(</a:t>
            </a:r>
            <a:r>
              <a:rPr lang="en-US" sz="2100" dirty="0" err="1">
                <a:solidFill>
                  <a:srgbClr val="000000"/>
                </a:solidFill>
                <a:latin typeface="TT Rounds Condensed Bold"/>
              </a:rPr>
              <a:t>kryteria</a:t>
            </a:r>
            <a:r>
              <a:rPr lang="en-US" sz="21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 Bold"/>
              </a:rPr>
              <a:t>horyzontalne</a:t>
            </a:r>
            <a:r>
              <a:rPr lang="pl-PL" sz="2100" dirty="0">
                <a:solidFill>
                  <a:srgbClr val="000000"/>
                </a:solidFill>
                <a:latin typeface="TT Rounds Condensed Bold"/>
              </a:rPr>
              <a:t> obligatoryjne</a:t>
            </a:r>
            <a:r>
              <a:rPr lang="en-US" sz="2100" dirty="0">
                <a:solidFill>
                  <a:srgbClr val="000000"/>
                </a:solidFill>
                <a:latin typeface="TT Rounds Condensed Bold"/>
              </a:rPr>
              <a:t>)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B270D755-7086-5A45-D748-E4F81CF61A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282994"/>
              </p:ext>
            </p:extLst>
          </p:nvPr>
        </p:nvGraphicFramePr>
        <p:xfrm>
          <a:off x="3505200" y="1744115"/>
          <a:ext cx="11277600" cy="704923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841513">
                  <a:extLst>
                    <a:ext uri="{9D8B030D-6E8A-4147-A177-3AD203B41FA5}">
                      <a16:colId xmlns:a16="http://schemas.microsoft.com/office/drawing/2014/main" val="1585297455"/>
                    </a:ext>
                  </a:extLst>
                </a:gridCol>
                <a:gridCol w="6858000">
                  <a:extLst>
                    <a:ext uri="{9D8B030D-6E8A-4147-A177-3AD203B41FA5}">
                      <a16:colId xmlns:a16="http://schemas.microsoft.com/office/drawing/2014/main" val="2282562888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607538961"/>
                    </a:ext>
                  </a:extLst>
                </a:gridCol>
                <a:gridCol w="1977887">
                  <a:extLst>
                    <a:ext uri="{9D8B030D-6E8A-4147-A177-3AD203B41FA5}">
                      <a16:colId xmlns:a16="http://schemas.microsoft.com/office/drawing/2014/main" val="4092519823"/>
                    </a:ext>
                  </a:extLst>
                </a:gridCol>
              </a:tblGrid>
              <a:tr h="592788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Lp.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Nazwa kryterium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TAK/NIE/NIE DOTYCZY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Uzasadnienie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69564586"/>
                  </a:ext>
                </a:extLst>
              </a:tr>
              <a:tr h="338736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600" b="1" dirty="0"/>
                        <a:t>Kompletność dokumentacji aplikacyjnej i spójność informacji</a:t>
                      </a:r>
                      <a:endParaRPr lang="pl-PL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4974185"/>
                  </a:ext>
                </a:extLst>
              </a:tr>
              <a:tr h="549101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400" dirty="0"/>
                        <a:t>Czy informacje zawarte we wniosku oraz załącznikach do wniosku, w  tym dokumentacji technicznej są spójne i nie wymagają uzupełnienia?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4436273"/>
                  </a:ext>
                </a:extLst>
              </a:tr>
              <a:tr h="549101"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600" b="1" dirty="0"/>
                        <a:t>Zgodność projektu z przepisami o pomocy publicznej</a:t>
                      </a:r>
                      <a:r>
                        <a:rPr lang="pl-PL" sz="1600" dirty="0"/>
                        <a:t>		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0818562"/>
                  </a:ext>
                </a:extLst>
              </a:tr>
              <a:tr h="479876">
                <a:tc>
                  <a:txBody>
                    <a:bodyPr/>
                    <a:lstStyle/>
                    <a:p>
                      <a:pPr algn="ctr"/>
                      <a:r>
                        <a:rPr lang="pl-PL" b="0" dirty="0"/>
                        <a:t>2.1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400" b="0" dirty="0"/>
                        <a:t>Czy dofinansowanie projektu wiąże się z przyznaniem pomocy publicznej w rozumieniu art. 107 ust.  1 TFUE?			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0955773"/>
                  </a:ext>
                </a:extLst>
              </a:tr>
              <a:tr h="715576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400" dirty="0"/>
                        <a:t>Jeśli w pkt 6.1. wniosku o dofinansowanie zaznaczono TAK, czy wykazano dopuszczalność dofinansowania z przepisami regulującymi udzielanie pomocy publicznej? 				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705945"/>
                  </a:ext>
                </a:extLst>
              </a:tr>
              <a:tr h="668259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400" dirty="0"/>
                        <a:t>Jeżeli w pkt 6.1 wniosku o dofinansowanie zaznaczono NIE, czy przedstawiono uzasadnienie, że dofinansowanie projektu nie stanowi pomocy publicznej.	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068367"/>
                  </a:ext>
                </a:extLst>
              </a:tr>
              <a:tr h="605389">
                <a:tc rowSpan="3"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Trwałość projektu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0516606"/>
                  </a:ext>
                </a:extLst>
              </a:tr>
              <a:tr h="1515804">
                <a:tc vMerge="1"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Sprawdzane jest zachowanie trwałości zgodnie z art. 65 CPR, w odniesieniu do projektu (operacji) obejmującego (obejmującej) inwestycje w infrastrukturę lub inwestycje produkcyjne.</a:t>
                      </a:r>
                      <a:br>
                        <a:rPr lang="pl-PL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Okres trwałości zgodnie z art. 65 ust.3. nie dotyczy wkładów z programu na rzecz instrumentów finansowych lub dokonywanych przez takie instrumenty ani do żadnej operacji, której dotyczy zaprzestanie działalności produkcyjnej w związku z upadłością niewynikającą z oszustwa.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3801521"/>
                  </a:ext>
                </a:extLst>
              </a:tr>
              <a:tr h="906056">
                <a:tc vMerge="1"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Czy wnioskodawca potwierdził zachowanie trwałości projektu zgodnie z art. 65  rozporządzenia Parlamentu Europejskiego i Rady (UE) nr 2021/1060 z dnia 24 czerwca 2021 r. (w okresie pięciu lat od płatności końcowej)?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832237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Logo&#10;&#10;Loga: &#10;- Trzy gwiazdy ułożone na planie trójkąta, czerwona, biała i żółta, przedstawione na niebieskim tle (Pomoc Techniczna da Funduszy Europejskich)&#10;- Flaga Polski (Rzeczpospolita Polska) &#10;- Flaga unii Europejskiej Niebieski prostokąt na którym widnieje okrąg ułożony z żółtych gwiazdek (Dofinansowane przez Unię Europejską) &#10;- zielony okrąg w którym znajduje się napis&quot; lasy Państwowe&quot;, wewnątrz znajduje się kolejny zielony okrąg a w nim przekrój drzewa iglastego wraz z literą &quot;P&quot;  (Centrum Koordynacji Projektów Środowiskowych)"/>
          <p:cNvSpPr/>
          <p:nvPr/>
        </p:nvSpPr>
        <p:spPr>
          <a:xfrm>
            <a:off x="10068" y="-5443"/>
            <a:ext cx="18277932" cy="10286730"/>
          </a:xfrm>
          <a:custGeom>
            <a:avLst/>
            <a:gdLst/>
            <a:ahLst/>
            <a:cxnLst/>
            <a:rect l="l" t="t" r="r" b="b"/>
            <a:pathLst>
              <a:path w="18277932" h="10286730">
                <a:moveTo>
                  <a:pt x="0" y="0"/>
                </a:moveTo>
                <a:lnTo>
                  <a:pt x="18277932" y="0"/>
                </a:lnTo>
                <a:lnTo>
                  <a:pt x="18277932" y="10286730"/>
                </a:lnTo>
                <a:lnTo>
                  <a:pt x="0" y="102867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38186" y="759286"/>
            <a:ext cx="8049814" cy="661322"/>
          </a:xfrm>
          <a:custGeom>
            <a:avLst/>
            <a:gdLst/>
            <a:ahLst/>
            <a:cxnLst/>
            <a:rect l="l" t="t" r="r" b="b"/>
            <a:pathLst>
              <a:path w="8049814" h="661322">
                <a:moveTo>
                  <a:pt x="0" y="0"/>
                </a:moveTo>
                <a:lnTo>
                  <a:pt x="8049814" y="0"/>
                </a:lnTo>
                <a:lnTo>
                  <a:pt x="8049814" y="661322"/>
                </a:lnTo>
                <a:lnTo>
                  <a:pt x="0" y="661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10927721" y="679737"/>
            <a:ext cx="8049814" cy="737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dirty="0" err="1">
                <a:solidFill>
                  <a:srgbClr val="000000"/>
                </a:solidFill>
                <a:latin typeface="TT Rounds Condensed Bold"/>
              </a:rPr>
              <a:t>Etap</a:t>
            </a:r>
            <a:r>
              <a:rPr lang="en-US" sz="2100" dirty="0">
                <a:solidFill>
                  <a:srgbClr val="000000"/>
                </a:solidFill>
                <a:latin typeface="TT Rounds Condensed Bold"/>
              </a:rPr>
              <a:t> II - </a:t>
            </a:r>
            <a:r>
              <a:rPr lang="en-US" sz="2100" dirty="0" err="1">
                <a:solidFill>
                  <a:srgbClr val="000000"/>
                </a:solidFill>
                <a:latin typeface="TT Rounds Condensed Bold"/>
              </a:rPr>
              <a:t>przykład</a:t>
            </a:r>
            <a:r>
              <a:rPr lang="en-US" sz="21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 Bold"/>
              </a:rPr>
              <a:t>listy</a:t>
            </a:r>
            <a:r>
              <a:rPr lang="en-US" sz="21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 Bold"/>
              </a:rPr>
              <a:t>sprawdzającej</a:t>
            </a:r>
            <a:r>
              <a:rPr lang="en-US" sz="2100" dirty="0">
                <a:solidFill>
                  <a:srgbClr val="000000"/>
                </a:solidFill>
                <a:latin typeface="TT Rounds Condensed Bold"/>
              </a:rPr>
              <a:t> </a:t>
            </a:r>
          </a:p>
          <a:p>
            <a:pPr algn="ctr">
              <a:lnSpc>
                <a:spcPts val="2940"/>
              </a:lnSpc>
            </a:pPr>
            <a:r>
              <a:rPr lang="en-US" sz="2100" dirty="0">
                <a:solidFill>
                  <a:srgbClr val="000000"/>
                </a:solidFill>
                <a:latin typeface="TT Rounds Condensed Bold"/>
              </a:rPr>
              <a:t>(</a:t>
            </a:r>
            <a:r>
              <a:rPr lang="en-US" sz="2100" dirty="0" err="1">
                <a:solidFill>
                  <a:srgbClr val="000000"/>
                </a:solidFill>
                <a:latin typeface="TT Rounds Condensed Bold"/>
              </a:rPr>
              <a:t>kryteria</a:t>
            </a:r>
            <a:r>
              <a:rPr lang="en-US" sz="21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 Bold"/>
              </a:rPr>
              <a:t>specyficzne</a:t>
            </a:r>
            <a:r>
              <a:rPr lang="pl-PL" sz="2100" dirty="0">
                <a:solidFill>
                  <a:srgbClr val="000000"/>
                </a:solidFill>
                <a:latin typeface="TT Rounds Condensed Bold"/>
              </a:rPr>
              <a:t> obligatoryjne</a:t>
            </a:r>
            <a:r>
              <a:rPr lang="en-US" sz="2100" dirty="0">
                <a:solidFill>
                  <a:srgbClr val="000000"/>
                </a:solidFill>
                <a:latin typeface="TT Rounds Condensed Bold"/>
              </a:rPr>
              <a:t>)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46124517-3850-716E-3174-BD04F682A1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5656381"/>
              </p:ext>
            </p:extLst>
          </p:nvPr>
        </p:nvGraphicFramePr>
        <p:xfrm>
          <a:off x="2743200" y="2179667"/>
          <a:ext cx="12801600" cy="592766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1585297455"/>
                    </a:ext>
                  </a:extLst>
                </a:gridCol>
                <a:gridCol w="8077200">
                  <a:extLst>
                    <a:ext uri="{9D8B030D-6E8A-4147-A177-3AD203B41FA5}">
                      <a16:colId xmlns:a16="http://schemas.microsoft.com/office/drawing/2014/main" val="2282562888"/>
                    </a:ext>
                  </a:extLst>
                </a:gridCol>
                <a:gridCol w="1810514">
                  <a:extLst>
                    <a:ext uri="{9D8B030D-6E8A-4147-A177-3AD203B41FA5}">
                      <a16:colId xmlns:a16="http://schemas.microsoft.com/office/drawing/2014/main" val="607538961"/>
                    </a:ext>
                  </a:extLst>
                </a:gridCol>
                <a:gridCol w="2228086">
                  <a:extLst>
                    <a:ext uri="{9D8B030D-6E8A-4147-A177-3AD203B41FA5}">
                      <a16:colId xmlns:a16="http://schemas.microsoft.com/office/drawing/2014/main" val="4092519823"/>
                    </a:ext>
                  </a:extLst>
                </a:gridCol>
              </a:tblGrid>
              <a:tr h="398471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Lp.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Nazwa kryterium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TAK/NIE/NIE DOTYCZY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Uzasadnienie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69564586"/>
                  </a:ext>
                </a:extLst>
              </a:tr>
              <a:tr h="478049"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Ocena przyjętych rozwiązań po kątem realizacji celów projektu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54974185"/>
                  </a:ext>
                </a:extLst>
              </a:tr>
              <a:tr h="702349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Czy zaplanowane działania i sposoby ich realizacji są trafne i adekwatne w stosunku do zdiagnozowanych potrzeb oraz niezbędne z punktu widzenia osiągnięcia założonych celów projektu ?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4436273"/>
                  </a:ext>
                </a:extLst>
              </a:tr>
              <a:tr h="702349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Czy zaplanowane działania pozwolą na osiągnięcie założonych celów projektu?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0818562"/>
                  </a:ext>
                </a:extLst>
              </a:tr>
              <a:tr h="406917">
                <a:tc>
                  <a:txBody>
                    <a:bodyPr/>
                    <a:lstStyle/>
                    <a:p>
                      <a:pPr algn="ctr"/>
                      <a:r>
                        <a:rPr lang="pl-PL" b="0" dirty="0"/>
                        <a:t>2.3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Czy przewidziano kontrolę jakości danych teledetekcyjnych przez niezależny podmiot posiadający kwalifikacje i doświadczenie?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0955773"/>
                  </a:ext>
                </a:extLst>
              </a:tr>
              <a:tr h="726033"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Ocena ryzyka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705945"/>
                  </a:ext>
                </a:extLst>
              </a:tr>
              <a:tr h="711537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Czy zidentyfikowano najbardziej prawdopodobne zagrożenia dla realizacji projektu i zaplanowano adekwatne sposoby minimalizacji ryzyka ich wystąpienia?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4662147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Czy na wszystkie pytania z listy kontrolnej została podana odpowiedź?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5063475"/>
                  </a:ext>
                </a:extLst>
              </a:tr>
              <a:tr h="702349">
                <a:tc gridSpan="2"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Czy wniosek spełnia kryteria specyficzne obligatoryjne?</a:t>
                      </a:r>
                      <a:endParaRPr lang="pl-PL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56492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Logo&#10;&#10;Loga: &#10;- Trzy gwiazdy ułożone na planie trójkąta, czerwona, biała i żółta, przedstawione na niebieskim tle (Pomoc Techniczna da Funduszy Europejskich)&#10;- Flaga Polski (Rzeczpospolita Polska) &#10;- Flaga unii Europejskiej Niebieski prostokąt na którym widnieje okrąg ułożony z żółtych gwiazdek (Dofinansowane przez Unię Europejską) &#10;- zielony okrąg w którym znajduje się napis&quot; lasy Państwowe&quot;, wewnątrz znajduje się kolejny zielony okrąg a w nim przekrój drzewa iglastego wraz z literą &quot;P&quot;  (Centrum Koordynacji Projektów Środowiskowych)"/>
          <p:cNvSpPr/>
          <p:nvPr/>
        </p:nvSpPr>
        <p:spPr>
          <a:xfrm>
            <a:off x="33880" y="0"/>
            <a:ext cx="18277932" cy="10286730"/>
          </a:xfrm>
          <a:custGeom>
            <a:avLst/>
            <a:gdLst/>
            <a:ahLst/>
            <a:cxnLst/>
            <a:rect l="l" t="t" r="r" b="b"/>
            <a:pathLst>
              <a:path w="18277932" h="10286730">
                <a:moveTo>
                  <a:pt x="0" y="0"/>
                </a:moveTo>
                <a:lnTo>
                  <a:pt x="18277932" y="0"/>
                </a:lnTo>
                <a:lnTo>
                  <a:pt x="18277932" y="10286730"/>
                </a:lnTo>
                <a:lnTo>
                  <a:pt x="0" y="102867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38186" y="759286"/>
            <a:ext cx="8049814" cy="661322"/>
          </a:xfrm>
          <a:custGeom>
            <a:avLst/>
            <a:gdLst/>
            <a:ahLst/>
            <a:cxnLst/>
            <a:rect l="l" t="t" r="r" b="b"/>
            <a:pathLst>
              <a:path w="8049814" h="661322">
                <a:moveTo>
                  <a:pt x="0" y="0"/>
                </a:moveTo>
                <a:lnTo>
                  <a:pt x="8049814" y="0"/>
                </a:lnTo>
                <a:lnTo>
                  <a:pt x="8049814" y="661322"/>
                </a:lnTo>
                <a:lnTo>
                  <a:pt x="0" y="661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 descr="Zdjęcie przedstawia las z perspektywy spacerowicza" title="Las"/>
          <p:cNvSpPr/>
          <p:nvPr/>
        </p:nvSpPr>
        <p:spPr>
          <a:xfrm>
            <a:off x="10238184" y="1885982"/>
            <a:ext cx="8049816" cy="6671966"/>
          </a:xfrm>
          <a:custGeom>
            <a:avLst/>
            <a:gdLst/>
            <a:ahLst/>
            <a:cxnLst/>
            <a:rect l="l" t="t" r="r" b="b"/>
            <a:pathLst>
              <a:path w="8049816" h="6671966">
                <a:moveTo>
                  <a:pt x="0" y="0"/>
                </a:moveTo>
                <a:lnTo>
                  <a:pt x="8049816" y="0"/>
                </a:lnTo>
                <a:lnTo>
                  <a:pt x="8049816" y="6671966"/>
                </a:lnTo>
                <a:lnTo>
                  <a:pt x="0" y="66719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201" r="-1220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43405" y="1420608"/>
            <a:ext cx="10233151" cy="7723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endParaRPr dirty="0"/>
          </a:p>
          <a:p>
            <a:pPr algn="ctr">
              <a:lnSpc>
                <a:spcPct val="150000"/>
              </a:lnSpc>
            </a:pPr>
            <a:r>
              <a:rPr lang="en-US" sz="2700" dirty="0">
                <a:solidFill>
                  <a:srgbClr val="000000"/>
                </a:solidFill>
                <a:latin typeface="TT Rounds Condensed Bold"/>
              </a:rPr>
              <a:t>Do </a:t>
            </a:r>
            <a:r>
              <a:rPr lang="en-US" sz="2700" dirty="0" err="1">
                <a:solidFill>
                  <a:srgbClr val="000000"/>
                </a:solidFill>
                <a:latin typeface="TT Rounds Condensed Bold"/>
              </a:rPr>
              <a:t>naboru</a:t>
            </a:r>
            <a:r>
              <a:rPr lang="en-US" sz="27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T Rounds Condensed Bold"/>
              </a:rPr>
              <a:t>mogą</a:t>
            </a:r>
            <a:r>
              <a:rPr lang="en-US" sz="27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T Rounds Condensed Bold"/>
              </a:rPr>
              <a:t>przystąpić</a:t>
            </a:r>
            <a:r>
              <a:rPr lang="en-US" sz="27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T Rounds Condensed Bold"/>
              </a:rPr>
              <a:t>następujące</a:t>
            </a:r>
            <a:r>
              <a:rPr lang="en-US" sz="27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T Rounds Condensed Bold"/>
              </a:rPr>
              <a:t>podmioty</a:t>
            </a:r>
            <a:r>
              <a:rPr lang="en-US" sz="2700" dirty="0">
                <a:solidFill>
                  <a:srgbClr val="000000"/>
                </a:solidFill>
                <a:latin typeface="TT Rounds Condensed Bold"/>
              </a:rPr>
              <a:t>:</a:t>
            </a:r>
          </a:p>
          <a:p>
            <a:pPr algn="ctr">
              <a:lnSpc>
                <a:spcPct val="150000"/>
              </a:lnSpc>
            </a:pPr>
            <a:endParaRPr lang="en-US" sz="2700" dirty="0">
              <a:solidFill>
                <a:srgbClr val="000000"/>
              </a:solidFill>
              <a:latin typeface="TT Rounds Condensed Bold"/>
            </a:endParaRPr>
          </a:p>
          <a:p>
            <a:pPr marL="1165866" lvl="2" indent="-388622">
              <a:lnSpc>
                <a:spcPct val="150000"/>
              </a:lnSpc>
              <a:buFont typeface="Arial"/>
              <a:buChar char="⚬"/>
            </a:pPr>
            <a:r>
              <a:rPr lang="en-US" sz="2700" dirty="0" err="1">
                <a:solidFill>
                  <a:srgbClr val="000000"/>
                </a:solidFill>
                <a:latin typeface="TT Rounds Condensed"/>
              </a:rPr>
              <a:t>Generalna</a:t>
            </a:r>
            <a:r>
              <a:rPr lang="en-US" sz="27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T Rounds Condensed"/>
              </a:rPr>
              <a:t>Dyrekcja</a:t>
            </a:r>
            <a:r>
              <a:rPr lang="en-US" sz="27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T Rounds Condensed"/>
              </a:rPr>
              <a:t>Och</a:t>
            </a:r>
            <a:r>
              <a:rPr lang="en-US" sz="2700" u="none" dirty="0" err="1">
                <a:solidFill>
                  <a:srgbClr val="000000"/>
                </a:solidFill>
                <a:latin typeface="TT Rounds Condensed"/>
              </a:rPr>
              <a:t>r</a:t>
            </a:r>
            <a:r>
              <a:rPr lang="en-US" sz="2700" dirty="0" err="1">
                <a:solidFill>
                  <a:srgbClr val="000000"/>
                </a:solidFill>
                <a:latin typeface="TT Rounds Condensed"/>
              </a:rPr>
              <a:t>on</a:t>
            </a:r>
            <a:r>
              <a:rPr lang="en-US" sz="2700" u="none" dirty="0" err="1">
                <a:solidFill>
                  <a:srgbClr val="000000"/>
                </a:solidFill>
                <a:latin typeface="TT Rounds Condensed"/>
              </a:rPr>
              <a:t>y</a:t>
            </a:r>
            <a:r>
              <a:rPr lang="en-US" sz="2700" u="none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T Rounds Condensed"/>
              </a:rPr>
              <a:t>Środow</a:t>
            </a:r>
            <a:r>
              <a:rPr lang="en-US" sz="2700" u="none" dirty="0" err="1">
                <a:solidFill>
                  <a:srgbClr val="000000"/>
                </a:solidFill>
                <a:latin typeface="TT Rounds Condensed"/>
              </a:rPr>
              <a:t>i</a:t>
            </a:r>
            <a:r>
              <a:rPr lang="en-US" sz="2700" dirty="0" err="1">
                <a:solidFill>
                  <a:srgbClr val="000000"/>
                </a:solidFill>
                <a:latin typeface="TT Rounds Condensed"/>
              </a:rPr>
              <a:t>s</a:t>
            </a:r>
            <a:r>
              <a:rPr lang="en-US" sz="2700" u="none" dirty="0" err="1">
                <a:solidFill>
                  <a:srgbClr val="000000"/>
                </a:solidFill>
                <a:latin typeface="TT Rounds Condensed"/>
              </a:rPr>
              <a:t>ka</a:t>
            </a:r>
            <a:r>
              <a:rPr lang="en-US" sz="2700" dirty="0">
                <a:solidFill>
                  <a:srgbClr val="000000"/>
                </a:solidFill>
                <a:latin typeface="TT Rounds Condensed"/>
              </a:rPr>
              <a:t>;</a:t>
            </a:r>
          </a:p>
          <a:p>
            <a:pPr marL="1165866" lvl="2" indent="-388622">
              <a:lnSpc>
                <a:spcPct val="150000"/>
              </a:lnSpc>
              <a:buFont typeface="Arial"/>
              <a:buChar char="⚬"/>
            </a:pPr>
            <a:r>
              <a:rPr lang="en-US" sz="2700" dirty="0" err="1">
                <a:solidFill>
                  <a:srgbClr val="000000"/>
                </a:solidFill>
                <a:latin typeface="TT Rounds Condensed"/>
              </a:rPr>
              <a:t>regionalne</a:t>
            </a:r>
            <a:r>
              <a:rPr lang="en-US" sz="27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T Rounds Condensed"/>
              </a:rPr>
              <a:t>dyrekcje</a:t>
            </a:r>
            <a:r>
              <a:rPr lang="en-US" sz="27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T Rounds Condensed"/>
              </a:rPr>
              <a:t>ochrony</a:t>
            </a:r>
            <a:r>
              <a:rPr lang="en-US" sz="27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T Rounds Condensed"/>
              </a:rPr>
              <a:t>środowiska</a:t>
            </a:r>
            <a:r>
              <a:rPr lang="en-US" sz="2700" dirty="0">
                <a:solidFill>
                  <a:srgbClr val="000000"/>
                </a:solidFill>
                <a:latin typeface="TT Rounds Condensed"/>
              </a:rPr>
              <a:t>;</a:t>
            </a:r>
          </a:p>
          <a:p>
            <a:pPr marL="1165866" lvl="2" indent="-388622">
              <a:lnSpc>
                <a:spcPct val="150000"/>
              </a:lnSpc>
              <a:buFont typeface="Arial"/>
              <a:buChar char="⚬"/>
            </a:pPr>
            <a:r>
              <a:rPr lang="en-US" sz="2700" dirty="0" err="1">
                <a:solidFill>
                  <a:srgbClr val="000000"/>
                </a:solidFill>
                <a:latin typeface="TT Rounds Condensed"/>
              </a:rPr>
              <a:t>Państwowe</a:t>
            </a:r>
            <a:r>
              <a:rPr lang="en-US" sz="27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T Rounds Condensed"/>
              </a:rPr>
              <a:t>Gospodarstwo</a:t>
            </a:r>
            <a:r>
              <a:rPr lang="en-US" sz="27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T Rounds Condensed"/>
              </a:rPr>
              <a:t>Leśne</a:t>
            </a:r>
            <a:r>
              <a:rPr lang="en-US" sz="27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T Rounds Condensed"/>
              </a:rPr>
              <a:t>Lasy</a:t>
            </a:r>
            <a:r>
              <a:rPr lang="en-US" sz="27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T Rounds Condensed"/>
              </a:rPr>
              <a:t>Państwowe</a:t>
            </a:r>
            <a:r>
              <a:rPr lang="en-US" sz="2700" dirty="0">
                <a:solidFill>
                  <a:srgbClr val="000000"/>
                </a:solidFill>
                <a:latin typeface="TT Rounds Condensed"/>
              </a:rPr>
              <a:t>;</a:t>
            </a:r>
          </a:p>
          <a:p>
            <a:pPr marL="1165866" lvl="2" indent="-388622">
              <a:lnSpc>
                <a:spcPct val="150000"/>
              </a:lnSpc>
              <a:buFont typeface="Arial"/>
              <a:buChar char="⚬"/>
            </a:pPr>
            <a:r>
              <a:rPr lang="en-US" sz="2700" dirty="0" err="1">
                <a:solidFill>
                  <a:srgbClr val="000000"/>
                </a:solidFill>
                <a:latin typeface="TT Rounds Condensed"/>
              </a:rPr>
              <a:t>parki</a:t>
            </a:r>
            <a:r>
              <a:rPr lang="en-US" sz="27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T Rounds Condensed"/>
              </a:rPr>
              <a:t>narodowe</a:t>
            </a:r>
            <a:r>
              <a:rPr lang="en-US" sz="2700" dirty="0">
                <a:solidFill>
                  <a:srgbClr val="000000"/>
                </a:solidFill>
                <a:latin typeface="TT Rounds Condensed"/>
              </a:rPr>
              <a:t>;</a:t>
            </a:r>
          </a:p>
          <a:p>
            <a:pPr marL="1165866" lvl="2" indent="-388622">
              <a:lnSpc>
                <a:spcPct val="150000"/>
              </a:lnSpc>
              <a:buFont typeface="Arial"/>
              <a:buChar char="⚬"/>
            </a:pPr>
            <a:r>
              <a:rPr lang="en-US" sz="2700" dirty="0" err="1">
                <a:solidFill>
                  <a:srgbClr val="000000"/>
                </a:solidFill>
                <a:latin typeface="TT Rounds Condensed"/>
              </a:rPr>
              <a:t>Biuro</a:t>
            </a:r>
            <a:r>
              <a:rPr lang="en-US" sz="27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T Rounds Condensed"/>
              </a:rPr>
              <a:t>Urządzania</a:t>
            </a:r>
            <a:r>
              <a:rPr lang="en-US" sz="27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T Rounds Condensed"/>
              </a:rPr>
              <a:t>Lasu</a:t>
            </a:r>
            <a:r>
              <a:rPr lang="en-US" sz="27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T Rounds Condensed"/>
              </a:rPr>
              <a:t>i</a:t>
            </a:r>
            <a:r>
              <a:rPr lang="en-US" sz="27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T Rounds Condensed"/>
              </a:rPr>
              <a:t>Geodezji</a:t>
            </a:r>
            <a:r>
              <a:rPr lang="en-US" sz="27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T Rounds Condensed"/>
              </a:rPr>
              <a:t>Leśnej</a:t>
            </a:r>
            <a:r>
              <a:rPr lang="en-US" sz="2700" dirty="0">
                <a:solidFill>
                  <a:srgbClr val="000000"/>
                </a:solidFill>
                <a:latin typeface="TT Rounds Condensed"/>
              </a:rPr>
              <a:t>;</a:t>
            </a:r>
          </a:p>
          <a:p>
            <a:pPr marL="1165866" lvl="2" indent="-388622">
              <a:lnSpc>
                <a:spcPct val="150000"/>
              </a:lnSpc>
              <a:buFont typeface="Arial"/>
              <a:buChar char="⚬"/>
            </a:pPr>
            <a:r>
              <a:rPr lang="en-US" sz="2700" dirty="0" err="1">
                <a:solidFill>
                  <a:srgbClr val="000000"/>
                </a:solidFill>
                <a:latin typeface="TT Rounds Condensed"/>
              </a:rPr>
              <a:t>partnerstwa</a:t>
            </a:r>
            <a:r>
              <a:rPr lang="en-US" sz="2700" dirty="0">
                <a:solidFill>
                  <a:srgbClr val="000000"/>
                </a:solidFill>
                <a:latin typeface="TT Rounds Condensed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en-US" sz="2700" dirty="0">
              <a:solidFill>
                <a:srgbClr val="000000"/>
              </a:solidFill>
              <a:latin typeface="TT Rounds Condensed"/>
            </a:endParaRPr>
          </a:p>
          <a:p>
            <a:pPr algn="ctr">
              <a:lnSpc>
                <a:spcPct val="150000"/>
              </a:lnSpc>
            </a:pPr>
            <a:r>
              <a:rPr lang="en-US" sz="2700" dirty="0">
                <a:solidFill>
                  <a:srgbClr val="000000"/>
                </a:solidFill>
                <a:latin typeface="TT Rounds Condensed"/>
              </a:rPr>
              <a:t>NABÓR NR FENX.01.05-IW.01-002/24</a:t>
            </a:r>
          </a:p>
          <a:p>
            <a:pPr algn="ctr">
              <a:lnSpc>
                <a:spcPct val="150000"/>
              </a:lnSpc>
            </a:pPr>
            <a:r>
              <a:rPr lang="en-US" sz="2700" u="sng" dirty="0">
                <a:solidFill>
                  <a:srgbClr val="000000"/>
                </a:solidFill>
                <a:latin typeface="TT Rounds Condensed"/>
              </a:rPr>
              <a:t>w </a:t>
            </a:r>
            <a:r>
              <a:rPr lang="en-US" sz="2700" u="sng" dirty="0" err="1">
                <a:solidFill>
                  <a:srgbClr val="000000"/>
                </a:solidFill>
                <a:latin typeface="TT Rounds Condensed"/>
              </a:rPr>
              <a:t>trybie</a:t>
            </a:r>
            <a:r>
              <a:rPr lang="en-US" sz="2700" u="sng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700" u="sng" dirty="0" err="1">
                <a:solidFill>
                  <a:srgbClr val="000000"/>
                </a:solidFill>
                <a:latin typeface="TT Rounds Condensed"/>
              </a:rPr>
              <a:t>konkurencyjnym</a:t>
            </a:r>
            <a:endParaRPr lang="en-US" sz="2700" u="sng" dirty="0">
              <a:solidFill>
                <a:srgbClr val="000000"/>
              </a:solidFill>
              <a:latin typeface="TT Rounds Condensed"/>
            </a:endParaRPr>
          </a:p>
          <a:p>
            <a:pPr algn="ctr">
              <a:lnSpc>
                <a:spcPts val="3780"/>
              </a:lnSpc>
            </a:pPr>
            <a:endParaRPr lang="en-US" sz="2700" u="sng" dirty="0">
              <a:solidFill>
                <a:srgbClr val="000000"/>
              </a:solidFill>
              <a:latin typeface="TT Rounds Condense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068539" y="875000"/>
            <a:ext cx="8049814" cy="382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Kto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może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się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ubiegać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o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dofinansowanie</a:t>
            </a:r>
            <a:endParaRPr lang="en-US" sz="2200" dirty="0">
              <a:solidFill>
                <a:srgbClr val="000000"/>
              </a:solidFill>
              <a:latin typeface="TT Rounds Condensed Bold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Logo&#10;&#10;Loga: &#10;- Trzy gwiazdy ułożone na planie trójkąta, czerwona, biała i żółta, przedstawione na niebieskim tle (Pomoc Techniczna da Funduszy Europejskich)&#10;- Flaga Polski (Rzeczpospolita Polska) &#10;- Flaga unii Europejskiej Niebieski prostokąt na którym widnieje okrąg ułożony z żółtych gwiazdek (Dofinansowane przez Unię Europejską) &#10;- zielony okrąg w którym znajduje się napis&quot; lasy Państwowe&quot;, wewnątrz znajduje się kolejny zielony okrąg a w nim przekrój drzewa iglastego wraz z literą &quot;P&quot;  (Centrum Koordynacji Projektów Środowiskowych)"/>
          <p:cNvSpPr/>
          <p:nvPr/>
        </p:nvSpPr>
        <p:spPr>
          <a:xfrm>
            <a:off x="10068" y="0"/>
            <a:ext cx="18277932" cy="10286730"/>
          </a:xfrm>
          <a:custGeom>
            <a:avLst/>
            <a:gdLst/>
            <a:ahLst/>
            <a:cxnLst/>
            <a:rect l="l" t="t" r="r" b="b"/>
            <a:pathLst>
              <a:path w="18277932" h="10286730">
                <a:moveTo>
                  <a:pt x="0" y="0"/>
                </a:moveTo>
                <a:lnTo>
                  <a:pt x="18277932" y="0"/>
                </a:lnTo>
                <a:lnTo>
                  <a:pt x="18277932" y="10286730"/>
                </a:lnTo>
                <a:lnTo>
                  <a:pt x="0" y="102867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38186" y="759286"/>
            <a:ext cx="8049814" cy="661322"/>
          </a:xfrm>
          <a:custGeom>
            <a:avLst/>
            <a:gdLst/>
            <a:ahLst/>
            <a:cxnLst/>
            <a:rect l="l" t="t" r="r" b="b"/>
            <a:pathLst>
              <a:path w="8049814" h="661322">
                <a:moveTo>
                  <a:pt x="0" y="0"/>
                </a:moveTo>
                <a:lnTo>
                  <a:pt x="8049814" y="0"/>
                </a:lnTo>
                <a:lnTo>
                  <a:pt x="8049814" y="661322"/>
                </a:lnTo>
                <a:lnTo>
                  <a:pt x="0" y="661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10927721" y="679737"/>
            <a:ext cx="8049814" cy="737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TT Rounds Condensed Bold"/>
              </a:rPr>
              <a:t>Etap II - przykład listy sprawdzającej 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TT Rounds Condensed Bold"/>
              </a:rPr>
              <a:t>(kryteria horyzontalne rankingujące)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CFA51D46-362D-925A-1CB1-F95053C111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1275026"/>
              </p:ext>
            </p:extLst>
          </p:nvPr>
        </p:nvGraphicFramePr>
        <p:xfrm>
          <a:off x="2882927" y="1790700"/>
          <a:ext cx="12522145" cy="697117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214110">
                  <a:extLst>
                    <a:ext uri="{9D8B030D-6E8A-4147-A177-3AD203B41FA5}">
                      <a16:colId xmlns:a16="http://schemas.microsoft.com/office/drawing/2014/main" val="2282562888"/>
                    </a:ext>
                  </a:extLst>
                </a:gridCol>
                <a:gridCol w="3166036">
                  <a:extLst>
                    <a:ext uri="{9D8B030D-6E8A-4147-A177-3AD203B41FA5}">
                      <a16:colId xmlns:a16="http://schemas.microsoft.com/office/drawing/2014/main" val="3315944147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91976010"/>
                    </a:ext>
                  </a:extLst>
                </a:gridCol>
                <a:gridCol w="1617999">
                  <a:extLst>
                    <a:ext uri="{9D8B030D-6E8A-4147-A177-3AD203B41FA5}">
                      <a16:colId xmlns:a16="http://schemas.microsoft.com/office/drawing/2014/main" val="3702112404"/>
                    </a:ext>
                  </a:extLst>
                </a:gridCol>
              </a:tblGrid>
              <a:tr h="398471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Nazwa kryterium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Sposób Oceny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Uzyskana Punktacja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Uzasadnienie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69564586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pl-PL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Zastosowanie elementów z zakresu gospodarki o obiegu zamkniętym, poprawy efektywności energetycznej i OZE, ochrony przyrody (w tym różnorodności biologicznej) oraz adaptacji do zmian klimatu	</a:t>
                      </a:r>
                      <a:r>
                        <a:rPr lang="pl-PL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				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pl-PL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549741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Projekt obejmuje zapobieganie negatywnemu oddziaływaniu na środowisko lub zawiera elementy zmniejszające znacząco jego ślad środowiskowy (</a:t>
                      </a:r>
                      <a:r>
                        <a:rPr lang="pl-PL" sz="11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environmental</a:t>
                      </a:r>
                      <a:r>
                        <a:rPr lang="pl-PL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1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footprint</a:t>
                      </a:r>
                      <a:r>
                        <a:rPr lang="pl-PL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). W ramach projektu zakłada się działania takie jak: zmniejszenie pierwotnego zużycia surowców i materiałów, zapobieganie powstawaniu odpadów, odzysk, recycling, naprawę i ponowne wykorzystanie, wykorzystanie wody szarej, ścieków oczyszczonych, ograniczenie presji na środowisko, uwzględnianie efektów środowiskowych w zarządzaniu, a także odporności na zmiany klimatu i adaptacji do tych zmian, w tym zrównoważone gospodarowanie wodami opadowymi, zachowanie istniejącej zieleni (w szczególności drzew) i powierzchni biologicznie czynnej na terenie inwestycji i retencjonowanie wody. Projekt zawiera rozwiązania przyczyniające się do wzrostu efektywności energetycznej i udziału energii ze źródeł odnawialnych, a w zakresie projektów ochrony przyrody uwzględnienie utrzymania istniejącej zieleni, w szczególności drzew i istniejących ekosystemów, promowania i przywracania zdrowych ekosystemów i zwiększania różnorodności biologicznej, komponentów opartych na przyrodzie, zielonej oraz niebieskiej infrastruktury, rozwiązań opartych na rodzimych zasobach przyrody oraz realizacji dodatkowych </a:t>
                      </a:r>
                      <a:r>
                        <a:rPr lang="pl-PL" sz="11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nasadzeń</a:t>
                      </a:r>
                      <a:r>
                        <a:rPr lang="pl-PL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drzew i krzewów.			</a:t>
                      </a:r>
                    </a:p>
                    <a:p>
                      <a:pPr algn="l" fontAlgn="ctr"/>
                      <a:endParaRPr lang="pl-PL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1 pkt. – w ramach projektu zostały zastosowane rozwiązania w zakresie gospodarki o obiegu zamkniętym (wynikające z „Mapy drogowej Transformacji w kierunku gospodarki o obiegu zamkniętym”);</a:t>
                      </a:r>
                    </a:p>
                    <a:p>
                      <a:r>
                        <a:rPr lang="pl-PL" sz="1100" dirty="0"/>
                        <a:t>Lub</a:t>
                      </a:r>
                    </a:p>
                    <a:p>
                      <a:r>
                        <a:rPr lang="pl-PL" sz="1100" dirty="0"/>
                        <a:t>1 pkt. – w ramach projektu zostały zastosowane rozwiązania w zakresie odporności i adaptacji do zmian klimatu;</a:t>
                      </a:r>
                    </a:p>
                    <a:p>
                      <a:r>
                        <a:rPr lang="pl-PL" sz="1100" dirty="0"/>
                        <a:t>Lub</a:t>
                      </a:r>
                    </a:p>
                    <a:p>
                      <a:r>
                        <a:rPr lang="pl-PL" sz="1100" dirty="0"/>
                        <a:t>1 pkt. - w ramach projektu zostały zastosowane rozwiązania w zakresie ochrony przyrody (w tym zachowanie istniejących drzew i terenów zieleni oraz różnorodności biologicznej);</a:t>
                      </a:r>
                    </a:p>
                    <a:p>
                      <a:r>
                        <a:rPr lang="pl-PL" sz="1100" dirty="0"/>
                        <a:t>Lub</a:t>
                      </a:r>
                    </a:p>
                    <a:p>
                      <a:r>
                        <a:rPr lang="pl-PL" sz="1100" dirty="0"/>
                        <a:t>1 pkt. – w ramach projektu zostały zastosowane elementy w zakresie poprawy efektywności energetycznej i OZE;</a:t>
                      </a:r>
                    </a:p>
                    <a:p>
                      <a:r>
                        <a:rPr lang="pl-PL" sz="1100" dirty="0"/>
                        <a:t>Lub</a:t>
                      </a:r>
                    </a:p>
                    <a:p>
                      <a:r>
                        <a:rPr lang="pl-PL" sz="1100" dirty="0"/>
                        <a:t>1 pkt. - w ramach projektu realizowane są dodatkowe nasadzenia drzew i krzewów na terenie realizacji projektu ponad te wynikające z rozstrzygnięć administracyjnych</a:t>
                      </a:r>
                    </a:p>
                    <a:p>
                      <a:r>
                        <a:rPr lang="pl-PL" sz="1100" dirty="0"/>
                        <a:t>Albo</a:t>
                      </a:r>
                    </a:p>
                    <a:p>
                      <a:r>
                        <a:rPr lang="pl-PL" sz="1100" dirty="0"/>
                        <a:t>0 pkt. – projekt nie spełnia kryterium</a:t>
                      </a:r>
                    </a:p>
                    <a:p>
                      <a:endParaRPr lang="pl-PL" sz="1100" dirty="0"/>
                    </a:p>
                    <a:p>
                      <a:r>
                        <a:rPr lang="pl-PL" sz="1100" b="1" dirty="0"/>
                        <a:t>Punkty sumują się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4436273"/>
                  </a:ext>
                </a:extLst>
              </a:tr>
              <a:tr h="326539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pl-PL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Zastosowanie elementów edukacyjnych w projekcie	</a:t>
                      </a:r>
                      <a:r>
                        <a:rPr lang="pl-PL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				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pl-PL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40818562"/>
                  </a:ext>
                </a:extLst>
              </a:tr>
              <a:tr h="29712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pl-PL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Projekt  obejmuje elementy edukacyjne w zakresie podnoszenia świadomości ekologicznej społeczeństwa, na przykład: czystego powietrza, rozwiązania zgodne z GOZ lub oszczędności energii/zasobów naturalnych (jeśli dotyczy). Kryterium nie dotyczy projektów, w których odrębne przepisy stanowią (np. w zakresie pomocy publicznej), iż koszty elementów edukacyjnych są niekwalifikowalne.	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pl-PL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pkt. - projekt obejmuje elementy edukacyjne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pl-PL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Albo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pl-PL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 pkt. – projekt nie spełnia kryterium</a:t>
                      </a:r>
                    </a:p>
                    <a:p>
                      <a:pPr marL="0" algn="l" defTabSz="914400" rtl="0" eaLnBrk="1" fontAlgn="ctr" latinLnBrk="0" hangingPunct="1"/>
                      <a:endParaRPr lang="pl-PL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fontAlgn="ctr" latinLnBrk="0" hangingPunct="1"/>
                      <a:r>
                        <a:rPr lang="pl-PL" sz="11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Możliwe jest przyznanie maksymalnie 1 pkt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095577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Logo&#10;&#10;Loga: &#10;- Trzy gwiazdy ułożone na planie trójkąta, czerwona, biała i żółta, przedstawione na niebieskim tle (Pomoc Techniczna da Funduszy Europejskich)&#10;- Flaga Polski (Rzeczpospolita Polska) &#10;- Flaga unii Europejskiej Niebieski prostokąt na którym widnieje okrąg ułożony z żółtych gwiazdek (Dofinansowane przez Unię Europejską) &#10;- zielony okrąg w którym znajduje się napis&quot; lasy Państwowe&quot;, wewnątrz znajduje się kolejny zielony okrąg a w nim przekrój drzewa iglastego wraz z literą &quot;P&quot;  (Centrum Koordynacji Projektów Środowiskowych)"/>
          <p:cNvSpPr/>
          <p:nvPr/>
        </p:nvSpPr>
        <p:spPr>
          <a:xfrm>
            <a:off x="10068" y="0"/>
            <a:ext cx="18277932" cy="10286730"/>
          </a:xfrm>
          <a:custGeom>
            <a:avLst/>
            <a:gdLst/>
            <a:ahLst/>
            <a:cxnLst/>
            <a:rect l="l" t="t" r="r" b="b"/>
            <a:pathLst>
              <a:path w="18277932" h="10286730">
                <a:moveTo>
                  <a:pt x="0" y="0"/>
                </a:moveTo>
                <a:lnTo>
                  <a:pt x="18277932" y="0"/>
                </a:lnTo>
                <a:lnTo>
                  <a:pt x="18277932" y="10286730"/>
                </a:lnTo>
                <a:lnTo>
                  <a:pt x="0" y="102867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38186" y="759286"/>
            <a:ext cx="8049814" cy="661322"/>
          </a:xfrm>
          <a:custGeom>
            <a:avLst/>
            <a:gdLst/>
            <a:ahLst/>
            <a:cxnLst/>
            <a:rect l="l" t="t" r="r" b="b"/>
            <a:pathLst>
              <a:path w="8049814" h="661322">
                <a:moveTo>
                  <a:pt x="0" y="0"/>
                </a:moveTo>
                <a:lnTo>
                  <a:pt x="8049814" y="0"/>
                </a:lnTo>
                <a:lnTo>
                  <a:pt x="8049814" y="661322"/>
                </a:lnTo>
                <a:lnTo>
                  <a:pt x="0" y="661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10927721" y="679737"/>
            <a:ext cx="8049814" cy="737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TT Rounds Condensed Bold"/>
              </a:rPr>
              <a:t>Etap II - przykład listy sprawdzającej 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TT Rounds Condensed Bold"/>
              </a:rPr>
              <a:t>(kryteria specyficzne rankingujące)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380E3857-ECD7-2ADD-4958-0CD0BA504B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556532"/>
              </p:ext>
            </p:extLst>
          </p:nvPr>
        </p:nvGraphicFramePr>
        <p:xfrm>
          <a:off x="3528059" y="2366435"/>
          <a:ext cx="10934701" cy="555385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1038932169"/>
                    </a:ext>
                  </a:extLst>
                </a:gridCol>
                <a:gridCol w="5163297">
                  <a:extLst>
                    <a:ext uri="{9D8B030D-6E8A-4147-A177-3AD203B41FA5}">
                      <a16:colId xmlns:a16="http://schemas.microsoft.com/office/drawing/2014/main" val="2282562888"/>
                    </a:ext>
                  </a:extLst>
                </a:gridCol>
                <a:gridCol w="2456878">
                  <a:extLst>
                    <a:ext uri="{9D8B030D-6E8A-4147-A177-3AD203B41FA5}">
                      <a16:colId xmlns:a16="http://schemas.microsoft.com/office/drawing/2014/main" val="3315944147"/>
                    </a:ext>
                  </a:extLst>
                </a:gridCol>
                <a:gridCol w="1182641">
                  <a:extLst>
                    <a:ext uri="{9D8B030D-6E8A-4147-A177-3AD203B41FA5}">
                      <a16:colId xmlns:a16="http://schemas.microsoft.com/office/drawing/2014/main" val="91976010"/>
                    </a:ext>
                  </a:extLst>
                </a:gridCol>
                <a:gridCol w="1522285">
                  <a:extLst>
                    <a:ext uri="{9D8B030D-6E8A-4147-A177-3AD203B41FA5}">
                      <a16:colId xmlns:a16="http://schemas.microsoft.com/office/drawing/2014/main" val="3702112404"/>
                    </a:ext>
                  </a:extLst>
                </a:gridCol>
              </a:tblGrid>
              <a:tr h="398471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Lp.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Nazwa kryterium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Sposób Oceny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Uzyskana Punktacja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Uzasadnienie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69564586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6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pl-PL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Identyfikacja stanu istniejącego						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pl-PL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5497418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ctr"/>
                      <a:endParaRPr lang="pl-PL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Ocenie podlega, czy Wnioskodawca przedstawił konkretne problemy dotyczące potrzeb ochrony przyrody (na poziomie gatunków, siedlisk lub ekosystemów), których dotyczy planowany projekt. Zdiagnozowane potrzeby/problemy zostały oparte na danych sporządzonych lub zatwierdzonych przez organy ochrony przyrody ze wskazaniem źródeł informacji.			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0 pkt. - uzasadnienie realizacji projektu jest niekompletne, nie uwzględnia wyników obserwacji terenowych lub nie zostało przygotowane w oparciu o dane sporządzone lub zatwierdzone przez organy ochrony przyrody,</a:t>
                      </a:r>
                    </a:p>
                    <a:p>
                      <a:r>
                        <a:rPr lang="pl-PL" sz="1100" dirty="0"/>
                        <a:t>4 pkt. – uzasadnienie realizacji projektu oparto na wiarygodnych i aktualnych danych pozyskanych w wyniku badań terenowych lub na podstawie danych sporządzonych lub zatwierdzonych przez organy ochrony przyrody.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4436273"/>
                  </a:ext>
                </a:extLst>
              </a:tr>
              <a:tr h="32653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0" marR="0" marT="0" marB="0" anchor="ctr"/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pl-PL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Ciągłość i spójność podejmowanych działań	</a:t>
                      </a:r>
                      <a:r>
                        <a:rPr lang="pl-PL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				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pl-PL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40818562"/>
                  </a:ext>
                </a:extLst>
              </a:tr>
              <a:tr h="388068">
                <a:tc vMerge="1"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endParaRPr lang="pl-PL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pl-PL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Ocenie podlega czy proponowany projekt jest spójny z  wcześniejszymi i/lub aktualnie prowadzonymi działaniami na obszarze objętym projektem w zakresie teledetekcji oraz rozwoju infrastruktury </a:t>
                      </a:r>
                      <a:r>
                        <a:rPr lang="pl-PL" sz="11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geoinformacyjnej</a:t>
                      </a:r>
                      <a:r>
                        <a:rPr lang="pl-PL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oraz cyfryzacji zasobów.	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pl-PL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 pkt. – podmiot nie realizował dotychczas działań w zakresie teledetekcji oraz rozwoju infrastruktury </a:t>
                      </a:r>
                      <a:r>
                        <a:rPr lang="pl-PL" sz="11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geoinformacyjnej</a:t>
                      </a:r>
                      <a:r>
                        <a:rPr lang="pl-PL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oraz cyfryzacji zasobów,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pl-PL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 pkt. – działania zaplanowane w projekcie są kontynuacją, rozszerzeniem zakresu lub uzupełnieniem wcześniej i/lub aktualnie realizowanych działań w zakresie teledetekcji oraz rozwoju infrastruktury </a:t>
                      </a:r>
                      <a:r>
                        <a:rPr lang="pl-PL" sz="11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geoinformacyjnej</a:t>
                      </a:r>
                      <a:r>
                        <a:rPr lang="pl-PL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oraz cyfryzacji zasobów.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095577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Logo&#10;&#10;Loga: &#10;- Trzy gwiazdy ułożone na planie trójkąta, czerwona, biała i żółta, przedstawione na niebieskim tle (Pomoc Techniczna da Funduszy Europejskich)&#10;- Flaga Polski (Rzeczpospolita Polska) &#10;- Flaga unii Europejskiej Niebieski prostokąt na którym widnieje okrąg ułożony z żółtych gwiazdek (Dofinansowane przez Unię Europejską) &#10;- zielony okrąg w którym znajduje się napis&quot; lasy Państwowe&quot;, wewnątrz znajduje się kolejny zielony okrąg a w nim przekrój drzewa iglastego wraz z literą &quot;P&quot;  (Centrum Koordynacji Projektów Środowiskowych)"/>
          <p:cNvSpPr/>
          <p:nvPr/>
        </p:nvSpPr>
        <p:spPr>
          <a:xfrm>
            <a:off x="5033" y="0"/>
            <a:ext cx="18277932" cy="10286730"/>
          </a:xfrm>
          <a:custGeom>
            <a:avLst/>
            <a:gdLst/>
            <a:ahLst/>
            <a:cxnLst/>
            <a:rect l="l" t="t" r="r" b="b"/>
            <a:pathLst>
              <a:path w="18277932" h="10286730">
                <a:moveTo>
                  <a:pt x="0" y="0"/>
                </a:moveTo>
                <a:lnTo>
                  <a:pt x="18277932" y="0"/>
                </a:lnTo>
                <a:lnTo>
                  <a:pt x="18277932" y="10286730"/>
                </a:lnTo>
                <a:lnTo>
                  <a:pt x="0" y="102867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38186" y="759286"/>
            <a:ext cx="8049814" cy="661322"/>
          </a:xfrm>
          <a:custGeom>
            <a:avLst/>
            <a:gdLst/>
            <a:ahLst/>
            <a:cxnLst/>
            <a:rect l="l" t="t" r="r" b="b"/>
            <a:pathLst>
              <a:path w="8049814" h="661322">
                <a:moveTo>
                  <a:pt x="0" y="0"/>
                </a:moveTo>
                <a:lnTo>
                  <a:pt x="8049814" y="0"/>
                </a:lnTo>
                <a:lnTo>
                  <a:pt x="8049814" y="661322"/>
                </a:lnTo>
                <a:lnTo>
                  <a:pt x="0" y="661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 descr="Zdjęcie przedstawia dłoń, która w powietrzu odznacza zrealizowane czynności " title="Lista"/>
          <p:cNvSpPr/>
          <p:nvPr/>
        </p:nvSpPr>
        <p:spPr>
          <a:xfrm>
            <a:off x="10238184" y="1885982"/>
            <a:ext cx="8049816" cy="6671966"/>
          </a:xfrm>
          <a:custGeom>
            <a:avLst/>
            <a:gdLst/>
            <a:ahLst/>
            <a:cxnLst/>
            <a:rect l="l" t="t" r="r" b="b"/>
            <a:pathLst>
              <a:path w="8049816" h="6671966">
                <a:moveTo>
                  <a:pt x="0" y="0"/>
                </a:moveTo>
                <a:lnTo>
                  <a:pt x="8049816" y="0"/>
                </a:lnTo>
                <a:lnTo>
                  <a:pt x="8049816" y="6671966"/>
                </a:lnTo>
                <a:lnTo>
                  <a:pt x="0" y="66719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01" r="-330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235209" y="760600"/>
            <a:ext cx="9772797" cy="8335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Każdy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projekt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oceniany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jest pod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kątem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spełnienia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wszystkich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przypisanych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do II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etapu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kryteriów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oceny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projektów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-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obligatoryjnych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rankingujących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2400" dirty="0">
              <a:solidFill>
                <a:srgbClr val="000000"/>
              </a:solidFill>
              <a:latin typeface="TT Rounds Condensed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Ocena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wg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kryteriów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rankingujących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polega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na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przyznaniu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punktów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za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dane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kryterium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Wynik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oceny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stanowi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sumę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punktów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otrzymanych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przez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projekt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2400" dirty="0">
              <a:solidFill>
                <a:srgbClr val="000000"/>
              </a:solidFill>
              <a:latin typeface="TT Rounds Condensed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Ocena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wg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kryteriów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obligatoryjnych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jest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oceną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0/1, 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co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oznacza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że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dokonywana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będzie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pod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kątem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spełnienia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bądź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niespełnienia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danego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kryterium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oceny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2400" dirty="0">
              <a:solidFill>
                <a:srgbClr val="000000"/>
              </a:solidFill>
              <a:latin typeface="TT Rounds Condensed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Projekt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otrzymuje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negatywną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ocenę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w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przypadku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gdy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chociaż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jedno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kryterium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obligatoryjne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na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II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etapie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oceny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nie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zostanie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spełnione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lub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nie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został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osiągnięty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minimalny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próg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punktowy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lub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wyczerpana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została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kwota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przeznaczona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na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dofinansowanie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projektów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w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ramach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naboru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en-US" sz="1700" dirty="0">
              <a:solidFill>
                <a:srgbClr val="000000"/>
              </a:solidFill>
              <a:latin typeface="TT Rounds Condensed"/>
            </a:endParaRPr>
          </a:p>
          <a:p>
            <a:pPr algn="ctr">
              <a:lnSpc>
                <a:spcPct val="150000"/>
              </a:lnSpc>
            </a:pPr>
            <a:endParaRPr lang="en-US" sz="1700" dirty="0">
              <a:solidFill>
                <a:srgbClr val="000000"/>
              </a:solidFill>
              <a:latin typeface="TT Rounds Condensed"/>
            </a:endParaRPr>
          </a:p>
          <a:p>
            <a:pPr algn="ctr">
              <a:lnSpc>
                <a:spcPct val="150000"/>
              </a:lnSpc>
            </a:pPr>
            <a:r>
              <a:rPr lang="en-US" sz="1700" dirty="0">
                <a:solidFill>
                  <a:srgbClr val="000000"/>
                </a:solidFill>
                <a:latin typeface="TT Rounds Condensed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400698" y="875000"/>
            <a:ext cx="8049814" cy="382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TT Rounds Condensed Bold"/>
              </a:rPr>
              <a:t>Etap II</a:t>
            </a:r>
          </a:p>
        </p:txBody>
      </p:sp>
    </p:spTree>
    <p:extLst>
      <p:ext uri="{BB962C8B-B14F-4D97-AF65-F5344CB8AC3E}">
        <p14:creationId xmlns:p14="http://schemas.microsoft.com/office/powerpoint/2010/main" val="40391390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Logo&#10;&#10;Loga: &#10;- Trzy gwiazdy ułożone na planie trójkąta, czerwona, biała i żółta, przedstawione na niebieskim tle (Pomoc Techniczna da Funduszy Europejskich)&#10;- Flaga Polski (Rzeczpospolita Polska) &#10;- Flaga unii Europejskiej Niebieski prostokąt na którym widnieje okrąg ułożony z żółtych gwiazdek (Dofinansowane przez Unię Europejską) &#10;- zielony okrąg w którym znajduje się napis&quot; lasy Państwowe&quot;, wewnątrz znajduje się kolejny zielony okrąg a w nim przekrój drzewa iglastego wraz z literą &quot;P&quot;  (Centrum Koordynacji Projektów Środowiskowych)"/>
          <p:cNvSpPr/>
          <p:nvPr/>
        </p:nvSpPr>
        <p:spPr>
          <a:xfrm>
            <a:off x="5033" y="0"/>
            <a:ext cx="18277932" cy="10286730"/>
          </a:xfrm>
          <a:custGeom>
            <a:avLst/>
            <a:gdLst/>
            <a:ahLst/>
            <a:cxnLst/>
            <a:rect l="l" t="t" r="r" b="b"/>
            <a:pathLst>
              <a:path w="18277932" h="10286730">
                <a:moveTo>
                  <a:pt x="0" y="0"/>
                </a:moveTo>
                <a:lnTo>
                  <a:pt x="18277932" y="0"/>
                </a:lnTo>
                <a:lnTo>
                  <a:pt x="18277932" y="10286730"/>
                </a:lnTo>
                <a:lnTo>
                  <a:pt x="0" y="102867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38186" y="759286"/>
            <a:ext cx="8049814" cy="661322"/>
          </a:xfrm>
          <a:custGeom>
            <a:avLst/>
            <a:gdLst/>
            <a:ahLst/>
            <a:cxnLst/>
            <a:rect l="l" t="t" r="r" b="b"/>
            <a:pathLst>
              <a:path w="8049814" h="661322">
                <a:moveTo>
                  <a:pt x="0" y="0"/>
                </a:moveTo>
                <a:lnTo>
                  <a:pt x="8049814" y="0"/>
                </a:lnTo>
                <a:lnTo>
                  <a:pt x="8049814" y="661322"/>
                </a:lnTo>
                <a:lnTo>
                  <a:pt x="0" y="661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 descr="Zdjęcie przedstawia dłoń, która w powietrzu odznacza zrealizowane czynności " title="Lista"/>
          <p:cNvSpPr/>
          <p:nvPr/>
        </p:nvSpPr>
        <p:spPr>
          <a:xfrm>
            <a:off x="10238184" y="1885982"/>
            <a:ext cx="8049816" cy="6671966"/>
          </a:xfrm>
          <a:custGeom>
            <a:avLst/>
            <a:gdLst/>
            <a:ahLst/>
            <a:cxnLst/>
            <a:rect l="l" t="t" r="r" b="b"/>
            <a:pathLst>
              <a:path w="8049816" h="6671966">
                <a:moveTo>
                  <a:pt x="0" y="0"/>
                </a:moveTo>
                <a:lnTo>
                  <a:pt x="8049816" y="0"/>
                </a:lnTo>
                <a:lnTo>
                  <a:pt x="8049816" y="6671966"/>
                </a:lnTo>
                <a:lnTo>
                  <a:pt x="0" y="66719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01" r="-330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235209" y="760600"/>
            <a:ext cx="9772797" cy="5502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endParaRPr lang="en-US" sz="1700" dirty="0">
              <a:solidFill>
                <a:srgbClr val="000000"/>
              </a:solidFill>
              <a:latin typeface="TT Rounds Condensed"/>
            </a:endParaRPr>
          </a:p>
          <a:p>
            <a:pPr algn="ctr">
              <a:lnSpc>
                <a:spcPct val="150000"/>
              </a:lnSpc>
            </a:pPr>
            <a:endParaRPr lang="en-US" sz="1700" dirty="0">
              <a:solidFill>
                <a:srgbClr val="000000"/>
              </a:solidFill>
              <a:latin typeface="TT Rounds Condensed"/>
            </a:endParaRPr>
          </a:p>
          <a:p>
            <a:pPr algn="just">
              <a:lnSpc>
                <a:spcPct val="150000"/>
              </a:lnSpc>
            </a:pPr>
            <a:r>
              <a:rPr lang="en-US" sz="17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Ocena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projektów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trwa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do 120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dni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liczonych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od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dnia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zakończenia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naboru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projektów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.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Bieg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terminu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oceny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projektu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jest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wstrzymywany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na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czas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poprawy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lub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uzupełnienia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wniosku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o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dofinansowanie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. W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uzasadnionych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przypadkach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termin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ten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może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być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wydłużony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przez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IP o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maksymalnie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60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dni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2400" dirty="0">
              <a:solidFill>
                <a:srgbClr val="000000"/>
              </a:solidFill>
              <a:latin typeface="TT Rounds Condensed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Prawdziwość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oświadczeń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danych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zawartych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we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wniosku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o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dofinansowanie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może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zostać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zweryfikowana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w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trakcie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oceny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, jak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również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przed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po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zawarciu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umowy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o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dofinansowanie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projektu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. </a:t>
            </a:r>
          </a:p>
          <a:p>
            <a:pPr algn="ctr">
              <a:lnSpc>
                <a:spcPts val="2380"/>
              </a:lnSpc>
            </a:pPr>
            <a:endParaRPr lang="en-US" sz="1700" dirty="0">
              <a:solidFill>
                <a:srgbClr val="000000"/>
              </a:solidFill>
              <a:latin typeface="TT Rounds Condense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400698" y="875000"/>
            <a:ext cx="8049814" cy="382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TT Rounds Condensed Bold"/>
              </a:rPr>
              <a:t>Etap II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Logo&#10;&#10;Loga: &#10;- Trzy gwiazdy ułożone na planie trójkąta, czerwona, biała i żółta, przedstawione na niebieskim tle (Pomoc Techniczna da Funduszy Europejskich)&#10;- Flaga Polski (Rzeczpospolita Polska) &#10;- Flaga unii Europejskiej Niebieski prostokąt na którym widnieje okrąg ułożony z żółtych gwiazdek (Dofinansowane przez Unię Europejską) &#10;- zielony okrąg w którym znajduje się napis&quot; lasy Państwowe&quot;, wewnątrz znajduje się kolejny zielony okrąg a w nim przekrój drzewa iglastego wraz z literą &quot;P&quot;  (Centrum Koordynacji Projektów Środowiskowych)"/>
          <p:cNvSpPr/>
          <p:nvPr/>
        </p:nvSpPr>
        <p:spPr>
          <a:xfrm>
            <a:off x="5033" y="0"/>
            <a:ext cx="18277932" cy="10286730"/>
          </a:xfrm>
          <a:custGeom>
            <a:avLst/>
            <a:gdLst/>
            <a:ahLst/>
            <a:cxnLst/>
            <a:rect l="l" t="t" r="r" b="b"/>
            <a:pathLst>
              <a:path w="18277932" h="10286730">
                <a:moveTo>
                  <a:pt x="0" y="0"/>
                </a:moveTo>
                <a:lnTo>
                  <a:pt x="18277932" y="0"/>
                </a:lnTo>
                <a:lnTo>
                  <a:pt x="18277932" y="10286730"/>
                </a:lnTo>
                <a:lnTo>
                  <a:pt x="0" y="102867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38186" y="759286"/>
            <a:ext cx="8049814" cy="661322"/>
          </a:xfrm>
          <a:custGeom>
            <a:avLst/>
            <a:gdLst/>
            <a:ahLst/>
            <a:cxnLst/>
            <a:rect l="l" t="t" r="r" b="b"/>
            <a:pathLst>
              <a:path w="8049814" h="661322">
                <a:moveTo>
                  <a:pt x="0" y="0"/>
                </a:moveTo>
                <a:lnTo>
                  <a:pt x="8049814" y="0"/>
                </a:lnTo>
                <a:lnTo>
                  <a:pt x="8049814" y="661322"/>
                </a:lnTo>
                <a:lnTo>
                  <a:pt x="0" y="661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 descr="Analiza &#10;&#10;Zdjęcie przedstawia dłonie osoby prawdopodobnie siedzącej przy biurku. Lewa dłoń jest oparta o klawiaturę komputera a prawa dłoń wskazuje na wykresy znajdujące się na kartce papieru leżącej na biurku."/>
          <p:cNvSpPr/>
          <p:nvPr/>
        </p:nvSpPr>
        <p:spPr>
          <a:xfrm>
            <a:off x="10238184" y="1885982"/>
            <a:ext cx="8049816" cy="6671966"/>
          </a:xfrm>
          <a:custGeom>
            <a:avLst/>
            <a:gdLst/>
            <a:ahLst/>
            <a:cxnLst/>
            <a:rect l="l" t="t" r="r" b="b"/>
            <a:pathLst>
              <a:path w="8049816" h="6671966">
                <a:moveTo>
                  <a:pt x="0" y="0"/>
                </a:moveTo>
                <a:lnTo>
                  <a:pt x="8049816" y="0"/>
                </a:lnTo>
                <a:lnTo>
                  <a:pt x="8049816" y="6671966"/>
                </a:lnTo>
                <a:lnTo>
                  <a:pt x="0" y="66719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201" r="-1220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321514" y="2307021"/>
            <a:ext cx="9772797" cy="3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Projekt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może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zostać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wybrany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do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dofinansowania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jeżeli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jednocześnie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:</a:t>
            </a:r>
          </a:p>
          <a:p>
            <a:pPr algn="just">
              <a:lnSpc>
                <a:spcPct val="150000"/>
              </a:lnSpc>
            </a:pPr>
            <a:endParaRPr lang="en-US" sz="2400" dirty="0">
              <a:solidFill>
                <a:srgbClr val="000000"/>
              </a:solidFill>
              <a:latin typeface="TT Rounds Condensed Bold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1) 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spełnia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kryteria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wyboru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projektu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w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wymaganym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stopniu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T Rounds Condensed"/>
                <a:ea typeface="TT Rounds Condensed"/>
              </a:rPr>
              <a:t>2) 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  <a:ea typeface="TT Rounds Condensed"/>
              </a:rPr>
              <a:t>kwota</a:t>
            </a:r>
            <a:r>
              <a:rPr lang="en-US" sz="2400" dirty="0">
                <a:solidFill>
                  <a:srgbClr val="000000"/>
                </a:solidFill>
                <a:latin typeface="TT Rounds Condensed"/>
                <a:ea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  <a:ea typeface="TT Rounds Condensed"/>
              </a:rPr>
              <a:t>przeznaczona</a:t>
            </a:r>
            <a:r>
              <a:rPr lang="en-US" sz="2400" dirty="0">
                <a:solidFill>
                  <a:srgbClr val="000000"/>
                </a:solidFill>
                <a:latin typeface="TT Rounds Condensed"/>
                <a:ea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  <a:ea typeface="TT Rounds Condensed"/>
              </a:rPr>
              <a:t>na</a:t>
            </a:r>
            <a:r>
              <a:rPr lang="en-US" sz="2400" dirty="0">
                <a:solidFill>
                  <a:srgbClr val="000000"/>
                </a:solidFill>
                <a:latin typeface="TT Rounds Condensed"/>
                <a:ea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  <a:ea typeface="TT Rounds Condensed"/>
              </a:rPr>
              <a:t>dofinansowanie</a:t>
            </a:r>
            <a:r>
              <a:rPr lang="en-US" sz="2400" dirty="0">
                <a:solidFill>
                  <a:srgbClr val="000000"/>
                </a:solidFill>
                <a:latin typeface="TT Rounds Condensed"/>
                <a:ea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  <a:ea typeface="TT Rounds Condensed"/>
              </a:rPr>
              <a:t>projektów</a:t>
            </a:r>
            <a:r>
              <a:rPr lang="en-US" sz="2400" dirty="0">
                <a:solidFill>
                  <a:srgbClr val="000000"/>
                </a:solidFill>
                <a:latin typeface="TT Rounds Condensed"/>
                <a:ea typeface="TT Rounds Condensed"/>
              </a:rPr>
              <a:t> w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  <a:ea typeface="TT Rounds Condensed"/>
              </a:rPr>
              <a:t>naborze</a:t>
            </a:r>
            <a:r>
              <a:rPr lang="en-US" sz="2400" dirty="0">
                <a:solidFill>
                  <a:srgbClr val="000000"/>
                </a:solidFill>
                <a:latin typeface="TT Rounds Condensed"/>
                <a:ea typeface="TT Rounds Condensed"/>
              </a:rPr>
              <a:t>, o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  <a:ea typeface="TT Rounds Condensed"/>
              </a:rPr>
              <a:t>której</a:t>
            </a:r>
            <a:r>
              <a:rPr lang="en-US" sz="2400" dirty="0">
                <a:solidFill>
                  <a:srgbClr val="000000"/>
                </a:solidFill>
                <a:latin typeface="TT Rounds Condensed"/>
                <a:ea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  <a:ea typeface="TT Rounds Condensed"/>
              </a:rPr>
              <a:t>mowa</a:t>
            </a:r>
            <a:r>
              <a:rPr lang="en-US" sz="2400" dirty="0">
                <a:solidFill>
                  <a:srgbClr val="000000"/>
                </a:solidFill>
                <a:latin typeface="TT Rounds Condensed"/>
                <a:ea typeface="TT Rounds Condensed"/>
              </a:rPr>
              <a:t> w </a:t>
            </a:r>
            <a:r>
              <a:rPr lang="pl-PL" sz="2400" dirty="0">
                <a:solidFill>
                  <a:srgbClr val="000000"/>
                </a:solidFill>
                <a:latin typeface="TT Rounds Condensed"/>
                <a:ea typeface="TT Rounds Condensed"/>
              </a:rPr>
              <a:t>Regulaminie konkursu</a:t>
            </a:r>
            <a:r>
              <a:rPr lang="en-US" sz="2400" dirty="0">
                <a:solidFill>
                  <a:srgbClr val="000000"/>
                </a:solidFill>
                <a:latin typeface="TT Rounds Condensed"/>
                <a:ea typeface="TT Rounds Condensed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  <a:ea typeface="TT Rounds Condensed"/>
              </a:rPr>
              <a:t>umożliwia</a:t>
            </a:r>
            <a:r>
              <a:rPr lang="en-US" sz="2400" dirty="0">
                <a:solidFill>
                  <a:srgbClr val="000000"/>
                </a:solidFill>
                <a:latin typeface="TT Rounds Condensed"/>
                <a:ea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  <a:ea typeface="TT Rounds Condensed"/>
              </a:rPr>
              <a:t>wybranie</a:t>
            </a:r>
            <a:r>
              <a:rPr lang="en-US" sz="2400" dirty="0">
                <a:solidFill>
                  <a:srgbClr val="000000"/>
                </a:solidFill>
                <a:latin typeface="TT Rounds Condensed"/>
                <a:ea typeface="TT Rounds Condensed"/>
              </a:rPr>
              <a:t> go do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  <a:ea typeface="TT Rounds Condensed"/>
              </a:rPr>
              <a:t>dofinansowania</a:t>
            </a:r>
            <a:r>
              <a:rPr lang="en-US" sz="2400" dirty="0">
                <a:solidFill>
                  <a:srgbClr val="000000"/>
                </a:solidFill>
                <a:latin typeface="TT Rounds Condensed"/>
                <a:ea typeface="TT Rounds Condensed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3) 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uzyskał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określony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minimalny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próg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punktacji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- 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12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punktów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.</a:t>
            </a:r>
          </a:p>
          <a:p>
            <a:pPr algn="ctr">
              <a:lnSpc>
                <a:spcPts val="2660"/>
              </a:lnSpc>
            </a:pPr>
            <a:endParaRPr lang="en-US" sz="1700" dirty="0">
              <a:solidFill>
                <a:srgbClr val="000000"/>
              </a:solidFill>
              <a:latin typeface="TT Rounds Condensed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378581" y="874999"/>
            <a:ext cx="5767388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TT Rounds Condensed Bold"/>
              </a:rPr>
              <a:t>Wynik oceny projektu i rozstrzygnięcie postępowania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Logo&#10;&#10;Loga: &#10;- Trzy gwiazdy ułożone na planie trójkąta, czerwona, biała i żółta, przedstawione na niebieskim tle (Pomoc Techniczna da Funduszy Europejskich)&#10;- Flaga Polski (Rzeczpospolita Polska) &#10;- Flaga unii Europejskiej Niebieski prostokąt na którym widnieje okrąg ułożony z żółtych gwiazdek (Dofinansowane przez Unię Europejską) &#10;- zielony okrąg w którym znajduje się napis&quot; lasy Państwowe&quot;, wewnątrz znajduje się kolejny zielony okrąg a w nim przekrój drzewa iglastego wraz z literą &quot;P&quot;  (Centrum Koordynacji Projektów Środowiskowych)"/>
          <p:cNvSpPr/>
          <p:nvPr/>
        </p:nvSpPr>
        <p:spPr>
          <a:xfrm>
            <a:off x="5033" y="0"/>
            <a:ext cx="18277932" cy="10286730"/>
          </a:xfrm>
          <a:custGeom>
            <a:avLst/>
            <a:gdLst/>
            <a:ahLst/>
            <a:cxnLst/>
            <a:rect l="l" t="t" r="r" b="b"/>
            <a:pathLst>
              <a:path w="18277932" h="10286730">
                <a:moveTo>
                  <a:pt x="0" y="0"/>
                </a:moveTo>
                <a:lnTo>
                  <a:pt x="18277932" y="0"/>
                </a:lnTo>
                <a:lnTo>
                  <a:pt x="18277932" y="10286730"/>
                </a:lnTo>
                <a:lnTo>
                  <a:pt x="0" y="102867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38186" y="759286"/>
            <a:ext cx="8049814" cy="661322"/>
          </a:xfrm>
          <a:custGeom>
            <a:avLst/>
            <a:gdLst/>
            <a:ahLst/>
            <a:cxnLst/>
            <a:rect l="l" t="t" r="r" b="b"/>
            <a:pathLst>
              <a:path w="8049814" h="661322">
                <a:moveTo>
                  <a:pt x="0" y="0"/>
                </a:moveTo>
                <a:lnTo>
                  <a:pt x="8049814" y="0"/>
                </a:lnTo>
                <a:lnTo>
                  <a:pt x="8049814" y="661322"/>
                </a:lnTo>
                <a:lnTo>
                  <a:pt x="0" y="661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 descr="Zdjęcie przedstawia dłoń, która palcem wskazującym wybiera wirtualne kółko z postacią człowieka w środku." title="Informacja "/>
          <p:cNvSpPr/>
          <p:nvPr/>
        </p:nvSpPr>
        <p:spPr>
          <a:xfrm>
            <a:off x="10238184" y="1885982"/>
            <a:ext cx="8049816" cy="6671966"/>
          </a:xfrm>
          <a:custGeom>
            <a:avLst/>
            <a:gdLst/>
            <a:ahLst/>
            <a:cxnLst/>
            <a:rect l="l" t="t" r="r" b="b"/>
            <a:pathLst>
              <a:path w="8049816" h="6671966">
                <a:moveTo>
                  <a:pt x="0" y="0"/>
                </a:moveTo>
                <a:lnTo>
                  <a:pt x="8049816" y="0"/>
                </a:lnTo>
                <a:lnTo>
                  <a:pt x="8049816" y="6671966"/>
                </a:lnTo>
                <a:lnTo>
                  <a:pt x="0" y="66719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435" r="-1243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182423" y="764014"/>
            <a:ext cx="9878370" cy="8823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Niezwłocznie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po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zatwierdzeniu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wyniku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oceny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, IW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przekazuje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wnioskodawcy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informację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o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wyniku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oceny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projektu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oznaczającym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wybór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projektu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do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dofinansowania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albo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stanowiącym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ocenę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negatywną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. W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przypadku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negatywnej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oceny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informacja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zawiera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uzasadnienie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wyniku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oceny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, a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także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pouczenie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o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możliwości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wniesienia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protestu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.</a:t>
            </a:r>
            <a:endParaRPr lang="pl-PL" sz="2400" dirty="0">
              <a:solidFill>
                <a:srgbClr val="000000"/>
              </a:solidFill>
              <a:latin typeface="TT Rounds Condensed"/>
            </a:endParaRPr>
          </a:p>
          <a:p>
            <a:pPr algn="just">
              <a:lnSpc>
                <a:spcPct val="150000"/>
              </a:lnSpc>
            </a:pPr>
            <a:endParaRPr lang="en-US" sz="2400" dirty="0">
              <a:solidFill>
                <a:srgbClr val="000000"/>
              </a:solidFill>
              <a:latin typeface="TT Rounds Condensed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W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terminie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7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dni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od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rozstrzygnięcia</a:t>
            </a:r>
            <a:r>
              <a:rPr lang="en-US" sz="2400" dirty="0">
                <a:solidFill>
                  <a:srgbClr val="000000"/>
                </a:solidFill>
                <a:latin typeface="TT Rounds Condensed"/>
                <a:ea typeface="TT Rounds Condensed"/>
              </a:rPr>
              <a:t>, 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IW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publikuje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na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swojej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stronie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internetowej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oraz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na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portalu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wynik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postępowania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w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formie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informacji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zawierającej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: </a:t>
            </a:r>
          </a:p>
          <a:p>
            <a:pPr marL="367039" lvl="1" indent="-183519" algn="just">
              <a:lnSpc>
                <a:spcPct val="150000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informację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o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projektach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które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wybrano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do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dofinansowania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oraz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o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projektach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które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otrzymały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ocenę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negatywną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,</a:t>
            </a:r>
          </a:p>
          <a:p>
            <a:pPr marL="367039" lvl="1" indent="-183519" algn="just">
              <a:lnSpc>
                <a:spcPct val="150000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nazwy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wnioskodawców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, </a:t>
            </a:r>
          </a:p>
          <a:p>
            <a:pPr marL="367039" lvl="1" indent="-183519" algn="just">
              <a:lnSpc>
                <a:spcPct val="150000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uzyskane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wyniki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ocen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oraz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kwoty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przyznanego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dofinansowania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wynikające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z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wyboru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projektu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do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dofinansowania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. </a:t>
            </a:r>
          </a:p>
          <a:p>
            <a:pPr algn="just">
              <a:lnSpc>
                <a:spcPct val="150000"/>
              </a:lnSpc>
            </a:pPr>
            <a:endParaRPr lang="en-US" sz="2000" dirty="0">
              <a:solidFill>
                <a:srgbClr val="000000"/>
              </a:solidFill>
              <a:latin typeface="TT Rounds Condensed"/>
            </a:endParaRPr>
          </a:p>
          <a:p>
            <a:pPr algn="ctr">
              <a:lnSpc>
                <a:spcPts val="2240"/>
              </a:lnSpc>
            </a:pPr>
            <a:endParaRPr lang="en-US" sz="2000" dirty="0">
              <a:solidFill>
                <a:srgbClr val="000000"/>
              </a:solidFill>
              <a:latin typeface="TT Rounds Condensed"/>
            </a:endParaRPr>
          </a:p>
          <a:p>
            <a:pPr algn="ctr">
              <a:lnSpc>
                <a:spcPts val="2660"/>
              </a:lnSpc>
            </a:pPr>
            <a:endParaRPr lang="en-US" sz="2000" dirty="0">
              <a:solidFill>
                <a:srgbClr val="000000"/>
              </a:solidFill>
              <a:latin typeface="TT Rounds Condense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3474196" y="874999"/>
            <a:ext cx="3182094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TT Rounds Condensed Bold"/>
              </a:rPr>
              <a:t>Informacja o wyniku naboru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Logo&#10;&#10;Loga: &#10;- Trzy gwiazdy ułożone na planie trójkąta, czerwona, biała i żółta, przedstawione na niebieskim tle (Pomoc Techniczna da Funduszy Europejskich)&#10;- Flaga Polski (Rzeczpospolita Polska) &#10;- Flaga unii Europejskiej Niebieski prostokąt na którym widnieje okrąg ułożony z żółtych gwiazdek (Dofinansowane przez Unię Europejską) &#10;- zielony okrąg w którym znajduje się napis&quot; lasy Państwowe&quot;, wewnątrz znajduje się kolejny zielony okrąg a w nim przekrój drzewa iglastego wraz z literą &quot;P&quot;  (Centrum Koordynacji Projektów Środowiskowych)"/>
          <p:cNvSpPr/>
          <p:nvPr/>
        </p:nvSpPr>
        <p:spPr>
          <a:xfrm>
            <a:off x="5033" y="0"/>
            <a:ext cx="18277932" cy="10286730"/>
          </a:xfrm>
          <a:custGeom>
            <a:avLst/>
            <a:gdLst/>
            <a:ahLst/>
            <a:cxnLst/>
            <a:rect l="l" t="t" r="r" b="b"/>
            <a:pathLst>
              <a:path w="18277932" h="10286730">
                <a:moveTo>
                  <a:pt x="0" y="0"/>
                </a:moveTo>
                <a:lnTo>
                  <a:pt x="18277932" y="0"/>
                </a:lnTo>
                <a:lnTo>
                  <a:pt x="18277932" y="10286730"/>
                </a:lnTo>
                <a:lnTo>
                  <a:pt x="0" y="102867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38186" y="759286"/>
            <a:ext cx="8049814" cy="661322"/>
          </a:xfrm>
          <a:custGeom>
            <a:avLst/>
            <a:gdLst/>
            <a:ahLst/>
            <a:cxnLst/>
            <a:rect l="l" t="t" r="r" b="b"/>
            <a:pathLst>
              <a:path w="8049814" h="661322">
                <a:moveTo>
                  <a:pt x="0" y="0"/>
                </a:moveTo>
                <a:lnTo>
                  <a:pt x="8049814" y="0"/>
                </a:lnTo>
                <a:lnTo>
                  <a:pt x="8049814" y="661322"/>
                </a:lnTo>
                <a:lnTo>
                  <a:pt x="0" y="661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 descr="Umowa &#10;&#10;Zdjęcie przedstawia dwie osoby, które podają sobie ręce nad biurkiem w geście współpracy. Widoczne są tylko ręce od łokcia w dół. Na biurku znajduje się wyłączony tablet, okulary, kubek, długopis i dokument z napisem CONTRACT "/>
          <p:cNvSpPr/>
          <p:nvPr/>
        </p:nvSpPr>
        <p:spPr>
          <a:xfrm>
            <a:off x="10238184" y="1885982"/>
            <a:ext cx="8049816" cy="6671966"/>
          </a:xfrm>
          <a:custGeom>
            <a:avLst/>
            <a:gdLst/>
            <a:ahLst/>
            <a:cxnLst/>
            <a:rect l="l" t="t" r="r" b="b"/>
            <a:pathLst>
              <a:path w="8049816" h="6671966">
                <a:moveTo>
                  <a:pt x="0" y="0"/>
                </a:moveTo>
                <a:lnTo>
                  <a:pt x="8049816" y="0"/>
                </a:lnTo>
                <a:lnTo>
                  <a:pt x="8049816" y="6671966"/>
                </a:lnTo>
                <a:lnTo>
                  <a:pt x="0" y="66719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201" r="-1220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246104" y="2068784"/>
            <a:ext cx="9772797" cy="502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Umowa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o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dofinansowanie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projektu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zostanie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zawarta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jeżeli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:</a:t>
            </a:r>
            <a:endParaRPr lang="en-US" sz="2400" dirty="0">
              <a:solidFill>
                <a:srgbClr val="000000"/>
              </a:solidFill>
              <a:latin typeface="TT Rounds Condensed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1) 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projekt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został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wybrany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do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dofinansowania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;</a:t>
            </a:r>
          </a:p>
          <a:p>
            <a:pPr marL="342900" indent="-342900" algn="just">
              <a:lnSpc>
                <a:spcPct val="150000"/>
              </a:lnSpc>
              <a:buAutoNum type="arabicParenR" startAt="2"/>
            </a:pP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wnioskodawca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dostarczył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wszystkie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pl-PL" sz="2400" dirty="0">
                <a:solidFill>
                  <a:srgbClr val="000000"/>
                </a:solidFill>
                <a:latin typeface="TT Rounds Condensed"/>
              </a:rPr>
              <a:t>niezbędne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dokumenty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, </a:t>
            </a:r>
            <a:endParaRPr lang="pl-PL" sz="2400" dirty="0">
              <a:solidFill>
                <a:srgbClr val="000000"/>
              </a:solidFill>
              <a:latin typeface="TT Rounds Condensed"/>
            </a:endParaRPr>
          </a:p>
          <a:p>
            <a:pPr marL="342900" indent="-342900" algn="just">
              <a:lnSpc>
                <a:spcPct val="150000"/>
              </a:lnSpc>
              <a:buAutoNum type="arabicParenR" startAt="2"/>
            </a:pP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brak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jest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negatywnych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przesłanek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do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zawarcia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umowy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o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dofinansowanie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projektu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, o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których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mowa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w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ustawie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wdrożeniowej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lub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w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ustawie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z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dnia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13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kwietnia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2022 r. o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szczególnych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rozwiązania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w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zakresie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przeciwdziałania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wspieraniu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agresji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na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Ukrainę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oraz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służących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ochronie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bezpieczeństwa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narodowego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Dz.U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. z 2023 r.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poz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. 1497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t.j.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).</a:t>
            </a:r>
          </a:p>
          <a:p>
            <a:pPr algn="ctr">
              <a:lnSpc>
                <a:spcPts val="2240"/>
              </a:lnSpc>
            </a:pPr>
            <a:endParaRPr lang="en-US" sz="1700" dirty="0">
              <a:solidFill>
                <a:srgbClr val="000000"/>
              </a:solidFill>
              <a:latin typeface="TT Rounds Condensed"/>
            </a:endParaRPr>
          </a:p>
          <a:p>
            <a:pPr algn="ctr">
              <a:lnSpc>
                <a:spcPts val="2660"/>
              </a:lnSpc>
            </a:pPr>
            <a:endParaRPr lang="en-US" sz="1700" dirty="0">
              <a:solidFill>
                <a:srgbClr val="000000"/>
              </a:solidFill>
              <a:latin typeface="TT Rounds Condense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3754122" y="874999"/>
            <a:ext cx="2912418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TT Rounds Condensed Bold"/>
              </a:rPr>
              <a:t>Umowa o dofinansowanie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Logo&#10;&#10;Loga: &#10;- Trzy gwiazdy ułożone na planie trójkąta, czerwona, biała i żółta, przedstawione na niebieskim tle (Pomoc Techniczna da Funduszy Europejskich)&#10;- Flaga Polski (Rzeczpospolita Polska) &#10;- Flaga unii Europejskiej Niebieski prostokąt na którym widnieje okrąg ułożony z żółtych gwiazdek (Dofinansowane przez Unię Europejską) &#10;- zielony okrąg w którym znajduje się napis&quot; lasy Państwowe&quot;, wewnątrz znajduje się kolejny zielony okrąg a w nim przekrój drzewa iglastego wraz z literą &quot;P&quot;  (Centrum Koordynacji Projektów Środowiskowych)"/>
          <p:cNvSpPr/>
          <p:nvPr/>
        </p:nvSpPr>
        <p:spPr>
          <a:xfrm>
            <a:off x="5034" y="0"/>
            <a:ext cx="18277932" cy="10286730"/>
          </a:xfrm>
          <a:custGeom>
            <a:avLst/>
            <a:gdLst/>
            <a:ahLst/>
            <a:cxnLst/>
            <a:rect l="l" t="t" r="r" b="b"/>
            <a:pathLst>
              <a:path w="18277932" h="10286730">
                <a:moveTo>
                  <a:pt x="0" y="0"/>
                </a:moveTo>
                <a:lnTo>
                  <a:pt x="18277932" y="0"/>
                </a:lnTo>
                <a:lnTo>
                  <a:pt x="18277932" y="10286730"/>
                </a:lnTo>
                <a:lnTo>
                  <a:pt x="0" y="102867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38186" y="759286"/>
            <a:ext cx="8049814" cy="661322"/>
          </a:xfrm>
          <a:custGeom>
            <a:avLst/>
            <a:gdLst/>
            <a:ahLst/>
            <a:cxnLst/>
            <a:rect l="l" t="t" r="r" b="b"/>
            <a:pathLst>
              <a:path w="8049814" h="661322">
                <a:moveTo>
                  <a:pt x="0" y="0"/>
                </a:moveTo>
                <a:lnTo>
                  <a:pt x="8049814" y="0"/>
                </a:lnTo>
                <a:lnTo>
                  <a:pt x="8049814" y="661322"/>
                </a:lnTo>
                <a:lnTo>
                  <a:pt x="0" y="661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 descr="Spinacze &#10;&#10;Zdjęcie przedstawia szare spinacze ułożone w równym rzędzie na czerwonej kartce, Nad nimi znajduje się szara kartka z pojedynczym czerwonym spinaczem. W rzędzie szarych spinaczy znajduje się przerwa sugerująca, że jeden spinacz został z niej wyjęty, i przemalowany na czerwono."/>
          <p:cNvSpPr/>
          <p:nvPr/>
        </p:nvSpPr>
        <p:spPr>
          <a:xfrm>
            <a:off x="10238184" y="1885982"/>
            <a:ext cx="8049816" cy="6671966"/>
          </a:xfrm>
          <a:custGeom>
            <a:avLst/>
            <a:gdLst/>
            <a:ahLst/>
            <a:cxnLst/>
            <a:rect l="l" t="t" r="r" b="b"/>
            <a:pathLst>
              <a:path w="8049816" h="6671966">
                <a:moveTo>
                  <a:pt x="0" y="0"/>
                </a:moveTo>
                <a:lnTo>
                  <a:pt x="8049816" y="0"/>
                </a:lnTo>
                <a:lnTo>
                  <a:pt x="8049816" y="6671966"/>
                </a:lnTo>
                <a:lnTo>
                  <a:pt x="0" y="66719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201" r="-1220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695397" y="554982"/>
            <a:ext cx="8820890" cy="7394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Lista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wymaganych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załączników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do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wniosku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o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dofinansowanie</a:t>
            </a:r>
            <a:r>
              <a:rPr lang="pl-PL" sz="2200" dirty="0">
                <a:solidFill>
                  <a:srgbClr val="000000"/>
                </a:solidFill>
                <a:latin typeface="TT Rounds Condensed Bold"/>
              </a:rPr>
              <a:t>:</a:t>
            </a:r>
            <a:endParaRPr lang="en-US" sz="2200" dirty="0">
              <a:solidFill>
                <a:srgbClr val="000000"/>
              </a:solidFill>
              <a:latin typeface="TT Rounds Condensed Bold"/>
            </a:endParaRP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Dokumenty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potwierdzające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status prawny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wnioskodawcy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(np.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statut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umowa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spółki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itp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.)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właściwe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dla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danej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formy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prawnej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-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wymagany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. 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Dokumenty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potwierdzające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umocowanie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osób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uprawionych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do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reprezentowania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wnioskodawcy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(np.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uchwały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odpowiednich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organów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wnioskodawcy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w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przedmiocie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wyboru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osób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uprawionych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do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reprezentowania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wnioskodawcy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) -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wymagany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Upoważnienie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/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pełnomocnictwo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do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podpisywania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wniosku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dokumentów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formalno-prawnych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i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finansowych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, w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przypadku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podpisania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wniosku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przez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osoby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inne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niż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wynikające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z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dokumentów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rejestrowych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-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opcjonalny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Zgodność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z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prawem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ochrony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środowiska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–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wymagany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Deklaracja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organu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odpowiedzialnego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za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monitorowanie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obszarów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Natura 2000 –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wymagany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od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wnioskodawców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nie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będących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organami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ochrony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przyrody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-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opcjonalny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.</a:t>
            </a:r>
            <a:endParaRPr lang="en-US" sz="1700" dirty="0">
              <a:solidFill>
                <a:srgbClr val="000000"/>
              </a:solidFill>
              <a:latin typeface="TT Rounds Condensed"/>
            </a:endParaRPr>
          </a:p>
          <a:p>
            <a:pPr algn="ctr">
              <a:lnSpc>
                <a:spcPts val="2380"/>
              </a:lnSpc>
            </a:pPr>
            <a:endParaRPr lang="en-US" sz="1700" dirty="0">
              <a:solidFill>
                <a:srgbClr val="000000"/>
              </a:solidFill>
              <a:latin typeface="TT Rounds Condense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3958016" y="874999"/>
            <a:ext cx="2504629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TT Rounds Condensed Bold"/>
              </a:rPr>
              <a:t>Załączniki do wniosku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Logo&#10;&#10;Loga: &#10;- Trzy gwiazdy ułożone na planie trójkąta, czerwona, biała i żółta, przedstawione na niebieskim tle (Pomoc Techniczna da Funduszy Europejskich)&#10;- Flaga Polski (Rzeczpospolita Polska) &#10;- Flaga unii Europejskiej Niebieski prostokąt na którym widnieje okrąg ułożony z żółtych gwiazdek (Dofinansowane przez Unię Europejską) &#10;- zielony okrąg w którym znajduje się napis&quot; lasy Państwowe&quot;, wewnątrz znajduje się kolejny zielony okrąg a w nim przekrój drzewa iglastego wraz z literą &quot;P&quot;  (Centrum Koordynacji Projektów Środowiskowych)"/>
          <p:cNvSpPr/>
          <p:nvPr/>
        </p:nvSpPr>
        <p:spPr>
          <a:xfrm>
            <a:off x="5034" y="0"/>
            <a:ext cx="18277932" cy="10286730"/>
          </a:xfrm>
          <a:custGeom>
            <a:avLst/>
            <a:gdLst/>
            <a:ahLst/>
            <a:cxnLst/>
            <a:rect l="l" t="t" r="r" b="b"/>
            <a:pathLst>
              <a:path w="18277932" h="10286730">
                <a:moveTo>
                  <a:pt x="0" y="0"/>
                </a:moveTo>
                <a:lnTo>
                  <a:pt x="18277932" y="0"/>
                </a:lnTo>
                <a:lnTo>
                  <a:pt x="18277932" y="10286730"/>
                </a:lnTo>
                <a:lnTo>
                  <a:pt x="0" y="102867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38186" y="759286"/>
            <a:ext cx="8049814" cy="661322"/>
          </a:xfrm>
          <a:custGeom>
            <a:avLst/>
            <a:gdLst/>
            <a:ahLst/>
            <a:cxnLst/>
            <a:rect l="l" t="t" r="r" b="b"/>
            <a:pathLst>
              <a:path w="8049814" h="661322">
                <a:moveTo>
                  <a:pt x="0" y="0"/>
                </a:moveTo>
                <a:lnTo>
                  <a:pt x="8049814" y="0"/>
                </a:lnTo>
                <a:lnTo>
                  <a:pt x="8049814" y="661322"/>
                </a:lnTo>
                <a:lnTo>
                  <a:pt x="0" y="661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 descr="Spinacze &#10;&#10;Zdjęcie przedstawia szare spinacze ułożone w równym rzędzie na czerwonej kartce, Nad nimi znajduje się szara kartka z pojedynczym czerwonym spinaczem. W rzędzie szarych spinaczy znajduje się przerwa sugerująca, że jeden spinacz został z niej wyjęty, i przemalowany na czerwono."/>
          <p:cNvSpPr/>
          <p:nvPr/>
        </p:nvSpPr>
        <p:spPr>
          <a:xfrm>
            <a:off x="10238184" y="1885982"/>
            <a:ext cx="8049816" cy="6671966"/>
          </a:xfrm>
          <a:custGeom>
            <a:avLst/>
            <a:gdLst/>
            <a:ahLst/>
            <a:cxnLst/>
            <a:rect l="l" t="t" r="r" b="b"/>
            <a:pathLst>
              <a:path w="8049816" h="6671966">
                <a:moveTo>
                  <a:pt x="0" y="0"/>
                </a:moveTo>
                <a:lnTo>
                  <a:pt x="8049816" y="0"/>
                </a:lnTo>
                <a:lnTo>
                  <a:pt x="8049816" y="6671966"/>
                </a:lnTo>
                <a:lnTo>
                  <a:pt x="0" y="66719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201" r="-1220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710841" y="1382508"/>
            <a:ext cx="8820890" cy="6545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 algn="just">
              <a:lnSpc>
                <a:spcPct val="150000"/>
              </a:lnSpc>
              <a:buFont typeface="+mj-lt"/>
              <a:buAutoNum type="arabicPeriod" startAt="6"/>
            </a:pP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Działania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informacyjno-promocyjne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-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wymagany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.</a:t>
            </a:r>
            <a:endParaRPr lang="pl-PL" sz="2200" dirty="0">
              <a:solidFill>
                <a:srgbClr val="000000"/>
              </a:solidFill>
              <a:latin typeface="TT Rounds Condensed"/>
            </a:endParaRPr>
          </a:p>
          <a:p>
            <a:pPr marL="457200" indent="-457200" algn="just">
              <a:lnSpc>
                <a:spcPct val="150000"/>
              </a:lnSpc>
              <a:buFont typeface="+mj-lt"/>
              <a:buAutoNum type="arabicPeriod" startAt="6"/>
            </a:pP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Oświadczenia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wnioskodawcy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-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wymagany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. </a:t>
            </a:r>
            <a:endParaRPr lang="pl-PL" sz="2200" dirty="0">
              <a:solidFill>
                <a:srgbClr val="000000"/>
              </a:solidFill>
              <a:latin typeface="TT Rounds Condensed"/>
            </a:endParaRPr>
          </a:p>
          <a:p>
            <a:pPr marL="457200" indent="-457200" algn="just">
              <a:lnSpc>
                <a:spcPct val="150000"/>
              </a:lnSpc>
              <a:buFont typeface="+mj-lt"/>
              <a:buAutoNum type="arabicPeriod" startAt="6"/>
            </a:pP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Porozumienie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zawarte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pomiędzy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wnioskodawcą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, a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podmiotem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który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jest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upoważniony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do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ponoszenia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wydatków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kwalifikowanych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-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opcjonalny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 startAt="6"/>
            </a:pP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Plan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realizacji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projektu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-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wymagany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 startAt="6"/>
            </a:pP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Mapy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przedstawiające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obszar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projektu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-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wymagany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 startAt="6"/>
            </a:pP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Uzasadnienie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wysokości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planowanych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kosztów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w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stosunku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do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zakresu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rzeczowego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-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wymagany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 startAt="6"/>
            </a:pP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Harmonogram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realizacji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projektu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-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wymagany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 startAt="6"/>
            </a:pP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Procedury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dla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wnioskodawców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dla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zadań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poza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PZP -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wymagany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 startAt="6"/>
            </a:pP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Wzór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klauzuli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informacyjnej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–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wymagany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 startAt="6"/>
            </a:pP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Inne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dokumenty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uznane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za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konieczne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do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złożenia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przez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wnioskodawcę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-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opcjonalny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958016" y="874999"/>
            <a:ext cx="2504629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TT Rounds Condensed Bold"/>
              </a:rPr>
              <a:t>Załączniki do wniosku</a:t>
            </a:r>
          </a:p>
        </p:txBody>
      </p:sp>
    </p:spTree>
    <p:extLst>
      <p:ext uri="{BB962C8B-B14F-4D97-AF65-F5344CB8AC3E}">
        <p14:creationId xmlns:p14="http://schemas.microsoft.com/office/powerpoint/2010/main" val="19418649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Logo&#10;&#10;Loga: &#10;- Trzy gwiazdy ułożone na planie trójkąta, czerwona, biała i żółta, przedstawione na niebieskim tle (Pomoc Techniczna da Funduszy Europejskich)&#10;- Flaga Polski (Rzeczpospolita Polska) &#10;- Flaga unii Europejskiej Niebieski prostokąt na którym widnieje okrąg ułożony z żółtych gwiazdek (Dofinansowane przez Unię Europejską) &#10;- zielony okrąg w którym znajduje się napis&quot; lasy Państwowe&quot;, wewnątrz znajduje się kolejny zielony okrąg a w nim przekrój drzewa iglastego wraz z literą &quot;P&quot;  (Centrum Koordynacji Projektów Środowiskowych)"/>
          <p:cNvSpPr/>
          <p:nvPr/>
        </p:nvSpPr>
        <p:spPr>
          <a:xfrm>
            <a:off x="5034" y="0"/>
            <a:ext cx="18277932" cy="10286730"/>
          </a:xfrm>
          <a:custGeom>
            <a:avLst/>
            <a:gdLst/>
            <a:ahLst/>
            <a:cxnLst/>
            <a:rect l="l" t="t" r="r" b="b"/>
            <a:pathLst>
              <a:path w="18277932" h="10286730">
                <a:moveTo>
                  <a:pt x="0" y="0"/>
                </a:moveTo>
                <a:lnTo>
                  <a:pt x="18277932" y="0"/>
                </a:lnTo>
                <a:lnTo>
                  <a:pt x="18277932" y="10286730"/>
                </a:lnTo>
                <a:lnTo>
                  <a:pt x="0" y="102867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38186" y="759286"/>
            <a:ext cx="8049814" cy="661322"/>
          </a:xfrm>
          <a:custGeom>
            <a:avLst/>
            <a:gdLst/>
            <a:ahLst/>
            <a:cxnLst/>
            <a:rect l="l" t="t" r="r" b="b"/>
            <a:pathLst>
              <a:path w="8049814" h="661322">
                <a:moveTo>
                  <a:pt x="0" y="0"/>
                </a:moveTo>
                <a:lnTo>
                  <a:pt x="8049814" y="0"/>
                </a:lnTo>
                <a:lnTo>
                  <a:pt x="8049814" y="661322"/>
                </a:lnTo>
                <a:lnTo>
                  <a:pt x="0" y="661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 descr="CST 1&#10;&#10;Zdjęcie przedsawia sposób logowania się do platformy CST 2021, Widać tu Logo platformy składające się z liter CST 2021 a pod nim panel umożliwiający wpisanie loginu i hasła.&#10;W prezentacji zostanie omówiony sposób logowania się do platformy "/>
          <p:cNvSpPr/>
          <p:nvPr/>
        </p:nvSpPr>
        <p:spPr>
          <a:xfrm>
            <a:off x="9017198" y="1816865"/>
            <a:ext cx="9768500" cy="5867478"/>
          </a:xfrm>
          <a:custGeom>
            <a:avLst/>
            <a:gdLst/>
            <a:ahLst/>
            <a:cxnLst/>
            <a:rect l="l" t="t" r="r" b="b"/>
            <a:pathLst>
              <a:path w="9768500" h="5867478">
                <a:moveTo>
                  <a:pt x="0" y="0"/>
                </a:moveTo>
                <a:lnTo>
                  <a:pt x="9768500" y="0"/>
                </a:lnTo>
                <a:lnTo>
                  <a:pt x="9768500" y="5867478"/>
                </a:lnTo>
                <a:lnTo>
                  <a:pt x="0" y="58674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710841" y="1382508"/>
            <a:ext cx="8820890" cy="8284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CST2021 to system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teleinformatyczny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wykorzystywany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na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potrzeby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wdrażania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funduszy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strukturalnych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w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Polsce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w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perspektywie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finansowej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2021-2027</a:t>
            </a:r>
          </a:p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Przed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przystąpieniem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do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pracy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należy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upewnić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się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że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sprzęt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komputerowy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:</a:t>
            </a:r>
          </a:p>
          <a:p>
            <a:pPr marL="410218" lvl="1" indent="-205109" algn="just">
              <a:lnSpc>
                <a:spcPct val="150000"/>
              </a:lnSpc>
              <a:buFont typeface="Arial"/>
              <a:buChar char="•"/>
            </a:pP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posiada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połączenie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z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siecią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Internet;</a:t>
            </a:r>
          </a:p>
          <a:p>
            <a:pPr marL="410218" lvl="1" indent="-205109" algn="just">
              <a:lnSpc>
                <a:spcPct val="150000"/>
              </a:lnSpc>
              <a:buFont typeface="Arial"/>
              <a:buChar char="•"/>
            </a:pP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ma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zainstalowaną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jedną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z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następujących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przeglądarek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internetowych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: Mozilla Firefox, Microsoft Edge, Google Chrome w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najnowszej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stabilnej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wersji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(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nie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starszej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niż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dwie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wersje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wstecz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);</a:t>
            </a:r>
          </a:p>
          <a:p>
            <a:pPr marL="410218" lvl="1" indent="-205109" algn="just">
              <a:lnSpc>
                <a:spcPct val="150000"/>
              </a:lnSpc>
              <a:buFont typeface="Arial"/>
              <a:buChar char="•"/>
            </a:pP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ma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włączoną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obsługę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technologii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Java Script,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tzw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. "cookie"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oraz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wyłączone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blokowanie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wyskakujących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okien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w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przeglądarce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internetowej</a:t>
            </a:r>
            <a:endParaRPr lang="en-US" sz="2200" dirty="0">
              <a:solidFill>
                <a:srgbClr val="000000"/>
              </a:solidFill>
              <a:latin typeface="TT Rounds Condensed"/>
            </a:endParaRPr>
          </a:p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aplikacja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WOD2021 –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narzędzie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informatyczne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stanowiące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element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Centralnego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Systemu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Teleinformatycznego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2021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umożliwiające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wnioskodawcy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złożenie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wniosku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o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dofinansowanie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w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naborze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przeprowadzanym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w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ramach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działania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(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dostępna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pod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adresem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: </a:t>
            </a:r>
            <a:r>
              <a:rPr lang="en-US" sz="2200" u="sng" dirty="0">
                <a:solidFill>
                  <a:srgbClr val="000000"/>
                </a:solidFill>
                <a:latin typeface="TT Rounds Condensed Bold"/>
                <a:hlinkClick r:id="rId6" tooltip="https://wod.cst2021.gov.pl/"/>
              </a:rPr>
              <a:t>https://wod.cst2021.gov.pl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);</a:t>
            </a:r>
          </a:p>
          <a:p>
            <a:pPr algn="ctr">
              <a:lnSpc>
                <a:spcPts val="2660"/>
              </a:lnSpc>
            </a:pPr>
            <a:endParaRPr lang="en-US" sz="1900" dirty="0">
              <a:solidFill>
                <a:srgbClr val="000000"/>
              </a:solidFill>
              <a:latin typeface="TT Rounds Condensed Bold"/>
            </a:endParaRPr>
          </a:p>
          <a:p>
            <a:pPr algn="ctr">
              <a:lnSpc>
                <a:spcPts val="2660"/>
              </a:lnSpc>
            </a:pPr>
            <a:endParaRPr lang="en-US" sz="1900" dirty="0">
              <a:solidFill>
                <a:srgbClr val="000000"/>
              </a:solidFill>
              <a:latin typeface="TT Rounds Condensed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4706026" y="874999"/>
            <a:ext cx="1008608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TT Rounds Condensed Bold"/>
              </a:rPr>
              <a:t>CST2021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Logo&#10;&#10;Loga: &#10;- Trzy gwiazdy ułożone na planie trójkąta, czerwona, biała i żółta, przedstawione na niebieskim tle (Pomoc Techniczna da Funduszy Europejskich)&#10;- Flaga Polski (Rzeczpospolita Polska) &#10;- Flaga unii Europejskiej Niebieski prostokąt na którym widnieje okrąg ułożony z żółtych gwiazdek (Dofinansowane przez Unię Europejską) &#10;- zielony okrąg w którym znajduje się napis&quot; lasy Państwowe&quot;, wewnątrz znajduje się kolejny zielony okrąg a w nim przekrój drzewa iglastego wraz z literą &quot;P&quot;  (Centrum Koordynacji Projektów Środowiskowych)"/>
          <p:cNvSpPr/>
          <p:nvPr/>
        </p:nvSpPr>
        <p:spPr>
          <a:xfrm>
            <a:off x="5033" y="0"/>
            <a:ext cx="18277932" cy="10286730"/>
          </a:xfrm>
          <a:custGeom>
            <a:avLst/>
            <a:gdLst/>
            <a:ahLst/>
            <a:cxnLst/>
            <a:rect l="l" t="t" r="r" b="b"/>
            <a:pathLst>
              <a:path w="18277932" h="10286730">
                <a:moveTo>
                  <a:pt x="0" y="0"/>
                </a:moveTo>
                <a:lnTo>
                  <a:pt x="18277932" y="0"/>
                </a:lnTo>
                <a:lnTo>
                  <a:pt x="18277932" y="10286730"/>
                </a:lnTo>
                <a:lnTo>
                  <a:pt x="0" y="102867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38186" y="759286"/>
            <a:ext cx="8049814" cy="661322"/>
          </a:xfrm>
          <a:custGeom>
            <a:avLst/>
            <a:gdLst/>
            <a:ahLst/>
            <a:cxnLst/>
            <a:rect l="l" t="t" r="r" b="b"/>
            <a:pathLst>
              <a:path w="8049814" h="661322">
                <a:moveTo>
                  <a:pt x="0" y="0"/>
                </a:moveTo>
                <a:lnTo>
                  <a:pt x="8049814" y="0"/>
                </a:lnTo>
                <a:lnTo>
                  <a:pt x="8049814" y="661322"/>
                </a:lnTo>
                <a:lnTo>
                  <a:pt x="0" y="661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 descr="Zdjęcie przedstawia satelity związane z wykorzystywaniem technik teledetykcyjnych " title="Teledetekcja"/>
          <p:cNvSpPr/>
          <p:nvPr/>
        </p:nvSpPr>
        <p:spPr>
          <a:xfrm>
            <a:off x="10238184" y="1885982"/>
            <a:ext cx="8049816" cy="6671966"/>
          </a:xfrm>
          <a:custGeom>
            <a:avLst/>
            <a:gdLst/>
            <a:ahLst/>
            <a:cxnLst/>
            <a:rect l="l" t="t" r="r" b="b"/>
            <a:pathLst>
              <a:path w="8049816" h="6671966">
                <a:moveTo>
                  <a:pt x="0" y="0"/>
                </a:moveTo>
                <a:lnTo>
                  <a:pt x="8049816" y="0"/>
                </a:lnTo>
                <a:lnTo>
                  <a:pt x="8049816" y="6671966"/>
                </a:lnTo>
                <a:lnTo>
                  <a:pt x="0" y="66719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046" r="-1131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33337" y="1066134"/>
            <a:ext cx="10238184" cy="8151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61" dirty="0" err="1">
                <a:solidFill>
                  <a:srgbClr val="000000"/>
                </a:solidFill>
                <a:latin typeface="TT Rounds Condensed"/>
              </a:rPr>
              <a:t>Dofinansowanie</a:t>
            </a:r>
            <a:r>
              <a:rPr lang="en-US" sz="2061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061" dirty="0" err="1">
                <a:solidFill>
                  <a:srgbClr val="000000"/>
                </a:solidFill>
                <a:latin typeface="TT Rounds Condensed"/>
              </a:rPr>
              <a:t>może</a:t>
            </a:r>
            <a:r>
              <a:rPr lang="en-US" sz="2061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061" dirty="0" err="1">
                <a:solidFill>
                  <a:srgbClr val="000000"/>
                </a:solidFill>
                <a:latin typeface="TT Rounds Condensed"/>
              </a:rPr>
              <a:t>zostać</a:t>
            </a:r>
            <a:r>
              <a:rPr lang="en-US" sz="2061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061" dirty="0" err="1">
                <a:solidFill>
                  <a:srgbClr val="000000"/>
                </a:solidFill>
                <a:latin typeface="TT Rounds Condensed"/>
              </a:rPr>
              <a:t>przyznane</a:t>
            </a:r>
            <a:r>
              <a:rPr lang="en-US" sz="2061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061" dirty="0" err="1">
                <a:solidFill>
                  <a:srgbClr val="000000"/>
                </a:solidFill>
                <a:latin typeface="TT Rounds Condensed"/>
              </a:rPr>
              <a:t>projektom</a:t>
            </a:r>
            <a:r>
              <a:rPr lang="en-US" sz="2061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061" dirty="0" err="1">
                <a:solidFill>
                  <a:srgbClr val="000000"/>
                </a:solidFill>
                <a:latin typeface="TT Rounds Condensed"/>
              </a:rPr>
              <a:t>służącym</a:t>
            </a:r>
            <a:r>
              <a:rPr lang="en-US" sz="2061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061" dirty="0" err="1">
                <a:solidFill>
                  <a:srgbClr val="000000"/>
                </a:solidFill>
                <a:latin typeface="TT Rounds Condensed"/>
              </a:rPr>
              <a:t>poprawie</a:t>
            </a:r>
            <a:r>
              <a:rPr lang="en-US" sz="2061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061" dirty="0" err="1">
                <a:solidFill>
                  <a:srgbClr val="000000"/>
                </a:solidFill>
                <a:latin typeface="TT Rounds Condensed"/>
              </a:rPr>
              <a:t>zdolności</a:t>
            </a:r>
            <a:r>
              <a:rPr lang="en-US" sz="2061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061" dirty="0" err="1">
                <a:solidFill>
                  <a:srgbClr val="000000"/>
                </a:solidFill>
                <a:latin typeface="TT Rounds Condensed"/>
              </a:rPr>
              <a:t>parków</a:t>
            </a:r>
            <a:r>
              <a:rPr lang="en-US" sz="2061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061" dirty="0" err="1">
                <a:solidFill>
                  <a:srgbClr val="000000"/>
                </a:solidFill>
                <a:latin typeface="TT Rounds Condensed"/>
              </a:rPr>
              <a:t>na</a:t>
            </a:r>
            <a:r>
              <a:rPr lang="en-US" sz="2061" u="none" dirty="0" err="1">
                <a:solidFill>
                  <a:srgbClr val="000000"/>
                </a:solidFill>
                <a:latin typeface="TT Rounds Condensed"/>
              </a:rPr>
              <a:t>r</a:t>
            </a:r>
            <a:r>
              <a:rPr lang="en-US" sz="2061" dirty="0" err="1">
                <a:solidFill>
                  <a:srgbClr val="000000"/>
                </a:solidFill>
                <a:latin typeface="TT Rounds Condensed"/>
              </a:rPr>
              <a:t>odow</a:t>
            </a:r>
            <a:r>
              <a:rPr lang="en-US" sz="2061" u="none" dirty="0" err="1">
                <a:solidFill>
                  <a:srgbClr val="000000"/>
                </a:solidFill>
                <a:latin typeface="TT Rounds Condensed"/>
              </a:rPr>
              <a:t>ych</a:t>
            </a:r>
            <a:r>
              <a:rPr lang="en-US" sz="2061" u="none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061" u="none" dirty="0" err="1">
                <a:solidFill>
                  <a:srgbClr val="000000"/>
                </a:solidFill>
                <a:latin typeface="TT Rounds Condensed"/>
              </a:rPr>
              <a:t>o</a:t>
            </a:r>
            <a:r>
              <a:rPr lang="en-US" sz="2061" dirty="0" err="1">
                <a:solidFill>
                  <a:srgbClr val="000000"/>
                </a:solidFill>
                <a:latin typeface="TT Rounds Condensed"/>
              </a:rPr>
              <a:t>raz</a:t>
            </a:r>
            <a:r>
              <a:rPr lang="en-US" sz="2061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061" dirty="0" err="1">
                <a:solidFill>
                  <a:srgbClr val="000000"/>
                </a:solidFill>
                <a:latin typeface="TT Rounds Condensed"/>
              </a:rPr>
              <a:t>podmiotów</a:t>
            </a:r>
            <a:r>
              <a:rPr lang="en-US" sz="2061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061" dirty="0" err="1">
                <a:solidFill>
                  <a:srgbClr val="000000"/>
                </a:solidFill>
                <a:latin typeface="TT Rounds Condensed"/>
              </a:rPr>
              <a:t>zarządzających</a:t>
            </a:r>
            <a:r>
              <a:rPr lang="en-US" sz="2061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061" dirty="0" err="1">
                <a:solidFill>
                  <a:srgbClr val="000000"/>
                </a:solidFill>
                <a:latin typeface="TT Rounds Condensed"/>
              </a:rPr>
              <a:t>obsz</a:t>
            </a:r>
            <a:r>
              <a:rPr lang="en-US" sz="2061" u="none" dirty="0" err="1">
                <a:solidFill>
                  <a:srgbClr val="000000"/>
                </a:solidFill>
                <a:latin typeface="TT Rounds Condensed"/>
              </a:rPr>
              <a:t>a</a:t>
            </a:r>
            <a:r>
              <a:rPr lang="en-US" sz="2061" dirty="0" err="1">
                <a:solidFill>
                  <a:srgbClr val="000000"/>
                </a:solidFill>
                <a:latin typeface="TT Rounds Condensed"/>
              </a:rPr>
              <a:t>rami</a:t>
            </a:r>
            <a:r>
              <a:rPr lang="en-US" sz="2061" dirty="0">
                <a:solidFill>
                  <a:srgbClr val="000000"/>
                </a:solidFill>
                <a:latin typeface="TT Rounds Condensed"/>
              </a:rPr>
              <a:t> N2000 do </a:t>
            </a:r>
            <a:r>
              <a:rPr lang="en-US" sz="2061" dirty="0" err="1">
                <a:solidFill>
                  <a:srgbClr val="000000"/>
                </a:solidFill>
                <a:latin typeface="TT Rounds Condensed"/>
              </a:rPr>
              <a:t>zarządzania</a:t>
            </a:r>
            <a:r>
              <a:rPr lang="en-US" sz="2061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061" dirty="0" err="1">
                <a:solidFill>
                  <a:srgbClr val="000000"/>
                </a:solidFill>
                <a:latin typeface="TT Rounds Condensed"/>
              </a:rPr>
              <a:t>tymi</a:t>
            </a:r>
            <a:r>
              <a:rPr lang="en-US" sz="2061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061" dirty="0" err="1">
                <a:solidFill>
                  <a:srgbClr val="000000"/>
                </a:solidFill>
                <a:latin typeface="TT Rounds Condensed"/>
              </a:rPr>
              <a:t>obszarami</a:t>
            </a:r>
            <a:r>
              <a:rPr lang="en-US" sz="2061" dirty="0">
                <a:solidFill>
                  <a:srgbClr val="000000"/>
                </a:solidFill>
                <a:latin typeface="TT Rounds Condensed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en-US" sz="2061" dirty="0">
              <a:solidFill>
                <a:srgbClr val="000000"/>
              </a:solidFill>
              <a:latin typeface="TT Rounds Condensed"/>
            </a:endParaRPr>
          </a:p>
          <a:p>
            <a:pPr algn="ctr">
              <a:lnSpc>
                <a:spcPct val="150000"/>
              </a:lnSpc>
            </a:pPr>
            <a:r>
              <a:rPr lang="en-US" sz="2561" dirty="0">
                <a:solidFill>
                  <a:srgbClr val="000000"/>
                </a:solidFill>
                <a:latin typeface="TT Rounds Condensed Bold"/>
              </a:rPr>
              <a:t>W ramach </a:t>
            </a:r>
            <a:r>
              <a:rPr lang="en-US" sz="2561" dirty="0" err="1">
                <a:solidFill>
                  <a:srgbClr val="000000"/>
                </a:solidFill>
                <a:latin typeface="TT Rounds Condensed Bold"/>
              </a:rPr>
              <a:t>projektów</a:t>
            </a:r>
            <a:r>
              <a:rPr lang="en-US" sz="2561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561" dirty="0" err="1">
                <a:solidFill>
                  <a:srgbClr val="000000"/>
                </a:solidFill>
                <a:latin typeface="TT Rounds Condensed Bold"/>
              </a:rPr>
              <a:t>mogą</a:t>
            </a:r>
            <a:r>
              <a:rPr lang="en-US" sz="2561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561" dirty="0" err="1">
                <a:solidFill>
                  <a:srgbClr val="000000"/>
                </a:solidFill>
                <a:latin typeface="TT Rounds Condensed Bold"/>
              </a:rPr>
              <a:t>zostać</a:t>
            </a:r>
            <a:r>
              <a:rPr lang="en-US" sz="2561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561" dirty="0" err="1">
                <a:solidFill>
                  <a:srgbClr val="000000"/>
                </a:solidFill>
                <a:latin typeface="TT Rounds Condensed Bold"/>
              </a:rPr>
              <a:t>sfinansowane</a:t>
            </a:r>
            <a:r>
              <a:rPr lang="en-US" sz="2561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561" dirty="0" err="1">
                <a:solidFill>
                  <a:srgbClr val="000000"/>
                </a:solidFill>
                <a:latin typeface="TT Rounds Condensed Bold"/>
              </a:rPr>
              <a:t>działania</a:t>
            </a:r>
            <a:r>
              <a:rPr lang="en-US" sz="2561" dirty="0">
                <a:solidFill>
                  <a:srgbClr val="000000"/>
                </a:solidFill>
                <a:latin typeface="TT Rounds Condensed Bold"/>
              </a:rPr>
              <a:t> z </a:t>
            </a:r>
            <a:r>
              <a:rPr lang="en-US" sz="2561" dirty="0" err="1">
                <a:solidFill>
                  <a:srgbClr val="000000"/>
                </a:solidFill>
                <a:latin typeface="TT Rounds Condensed Bold"/>
              </a:rPr>
              <a:t>zakresu</a:t>
            </a:r>
            <a:r>
              <a:rPr lang="en-US" sz="2561" dirty="0">
                <a:solidFill>
                  <a:srgbClr val="000000"/>
                </a:solidFill>
                <a:latin typeface="TT Rounds Condensed Bold"/>
              </a:rPr>
              <a:t>:</a:t>
            </a:r>
          </a:p>
          <a:p>
            <a:pPr marL="553048" lvl="1" indent="-276524">
              <a:lnSpc>
                <a:spcPct val="150000"/>
              </a:lnSpc>
              <a:buFont typeface="Arial"/>
              <a:buChar char="•"/>
            </a:pPr>
            <a:r>
              <a:rPr lang="en-US" sz="2561" dirty="0" err="1">
                <a:solidFill>
                  <a:srgbClr val="000000"/>
                </a:solidFill>
                <a:latin typeface="TT Rounds Condensed"/>
              </a:rPr>
              <a:t>rozwoju</a:t>
            </a:r>
            <a:r>
              <a:rPr lang="en-US" sz="2561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561" dirty="0" err="1">
                <a:solidFill>
                  <a:srgbClr val="000000"/>
                </a:solidFill>
                <a:latin typeface="TT Rounds Condensed"/>
              </a:rPr>
              <a:t>infrastruktury</a:t>
            </a:r>
            <a:r>
              <a:rPr lang="en-US" sz="2561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561" dirty="0" err="1">
                <a:solidFill>
                  <a:srgbClr val="000000"/>
                </a:solidFill>
                <a:latin typeface="TT Rounds Condensed"/>
              </a:rPr>
              <a:t>geoinformacyjnej</a:t>
            </a:r>
            <a:r>
              <a:rPr lang="en-US" sz="2561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561" dirty="0" err="1">
                <a:solidFill>
                  <a:srgbClr val="000000"/>
                </a:solidFill>
                <a:latin typeface="TT Rounds Condensed"/>
              </a:rPr>
              <a:t>cyfryzacji</a:t>
            </a:r>
            <a:r>
              <a:rPr lang="en-US" sz="2561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561" dirty="0" err="1">
                <a:solidFill>
                  <a:srgbClr val="000000"/>
                </a:solidFill>
                <a:latin typeface="TT Rounds Condensed"/>
              </a:rPr>
              <a:t>zasobów</a:t>
            </a:r>
            <a:r>
              <a:rPr lang="en-US" sz="2561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561" dirty="0" err="1">
                <a:solidFill>
                  <a:srgbClr val="000000"/>
                </a:solidFill>
                <a:latin typeface="TT Rounds Condensed"/>
              </a:rPr>
              <a:t>oraz</a:t>
            </a:r>
            <a:r>
              <a:rPr lang="en-US" sz="2561" dirty="0">
                <a:solidFill>
                  <a:srgbClr val="000000"/>
                </a:solidFill>
                <a:latin typeface="TT Rounds Condensed"/>
              </a:rPr>
              <a:t> ich </a:t>
            </a:r>
            <a:r>
              <a:rPr lang="en-US" sz="2561" dirty="0" err="1">
                <a:solidFill>
                  <a:srgbClr val="000000"/>
                </a:solidFill>
                <a:latin typeface="TT Rounds Condensed"/>
              </a:rPr>
              <a:t>przetwarzania</a:t>
            </a:r>
            <a:r>
              <a:rPr lang="en-US" sz="2561" dirty="0">
                <a:solidFill>
                  <a:srgbClr val="000000"/>
                </a:solidFill>
                <a:latin typeface="TT Rounds Condensed"/>
              </a:rPr>
              <a:t> i </a:t>
            </a:r>
            <a:r>
              <a:rPr lang="en-US" sz="2561" dirty="0" err="1">
                <a:solidFill>
                  <a:srgbClr val="000000"/>
                </a:solidFill>
                <a:latin typeface="TT Rounds Condensed"/>
              </a:rPr>
              <a:t>interpretacji</a:t>
            </a:r>
            <a:r>
              <a:rPr lang="en-US" sz="2561" dirty="0">
                <a:solidFill>
                  <a:srgbClr val="000000"/>
                </a:solidFill>
                <a:latin typeface="TT Rounds Condensed"/>
              </a:rPr>
              <a:t>;</a:t>
            </a:r>
          </a:p>
          <a:p>
            <a:pPr marL="553048" lvl="1" indent="-276524">
              <a:lnSpc>
                <a:spcPct val="150000"/>
              </a:lnSpc>
              <a:buFont typeface="Arial"/>
              <a:buChar char="•"/>
            </a:pPr>
            <a:r>
              <a:rPr lang="en-US" sz="2561" dirty="0" err="1">
                <a:solidFill>
                  <a:srgbClr val="000000"/>
                </a:solidFill>
                <a:latin typeface="TT Rounds Condensed"/>
              </a:rPr>
              <a:t>wykorzystania</a:t>
            </a:r>
            <a:r>
              <a:rPr lang="en-US" sz="2561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561" dirty="0" err="1">
                <a:solidFill>
                  <a:srgbClr val="000000"/>
                </a:solidFill>
                <a:latin typeface="TT Rounds Condensed"/>
              </a:rPr>
              <a:t>technik</a:t>
            </a:r>
            <a:r>
              <a:rPr lang="en-US" sz="2561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561" dirty="0" err="1">
                <a:solidFill>
                  <a:srgbClr val="000000"/>
                </a:solidFill>
                <a:latin typeface="TT Rounds Condensed"/>
              </a:rPr>
              <a:t>teledetekcyjnych</a:t>
            </a:r>
            <a:r>
              <a:rPr lang="en-US" sz="2561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561" dirty="0" err="1">
                <a:solidFill>
                  <a:srgbClr val="000000"/>
                </a:solidFill>
                <a:latin typeface="TT Rounds Condensed"/>
              </a:rPr>
              <a:t>monitoringowych</a:t>
            </a:r>
            <a:r>
              <a:rPr lang="en-US" sz="2561" dirty="0">
                <a:solidFill>
                  <a:srgbClr val="000000"/>
                </a:solidFill>
                <a:latin typeface="TT Rounds Condensed"/>
              </a:rPr>
              <a:t> i </a:t>
            </a:r>
            <a:r>
              <a:rPr lang="en-US" sz="2561" dirty="0" err="1">
                <a:solidFill>
                  <a:srgbClr val="000000"/>
                </a:solidFill>
                <a:latin typeface="TT Rounds Condensed"/>
              </a:rPr>
              <a:t>inwentaryzacyjnych</a:t>
            </a:r>
            <a:r>
              <a:rPr lang="en-US" sz="2561" dirty="0">
                <a:solidFill>
                  <a:srgbClr val="000000"/>
                </a:solidFill>
                <a:latin typeface="TT Rounds Condensed"/>
              </a:rPr>
              <a:t>;</a:t>
            </a:r>
          </a:p>
          <a:p>
            <a:pPr marL="553048" lvl="1" indent="-276524">
              <a:lnSpc>
                <a:spcPct val="150000"/>
              </a:lnSpc>
              <a:buFont typeface="Arial"/>
              <a:buChar char="•"/>
            </a:pPr>
            <a:r>
              <a:rPr lang="en-US" sz="2561" dirty="0" err="1">
                <a:solidFill>
                  <a:srgbClr val="000000"/>
                </a:solidFill>
                <a:latin typeface="TT Rounds Condensed"/>
              </a:rPr>
              <a:t>doposażenia</a:t>
            </a:r>
            <a:r>
              <a:rPr lang="en-US" sz="2561" dirty="0">
                <a:solidFill>
                  <a:srgbClr val="000000"/>
                </a:solidFill>
                <a:latin typeface="TT Rounds Condensed"/>
              </a:rPr>
              <a:t> w </a:t>
            </a:r>
            <a:r>
              <a:rPr lang="en-US" sz="2561" dirty="0" err="1">
                <a:solidFill>
                  <a:srgbClr val="000000"/>
                </a:solidFill>
                <a:latin typeface="TT Rounds Condensed"/>
              </a:rPr>
              <a:t>sprzęt</a:t>
            </a:r>
            <a:r>
              <a:rPr lang="en-US" sz="2561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561" dirty="0" err="1">
                <a:solidFill>
                  <a:srgbClr val="000000"/>
                </a:solidFill>
                <a:latin typeface="TT Rounds Condensed"/>
              </a:rPr>
              <a:t>komputerowy</a:t>
            </a:r>
            <a:r>
              <a:rPr lang="en-US" sz="2561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561" dirty="0" err="1">
                <a:solidFill>
                  <a:srgbClr val="000000"/>
                </a:solidFill>
                <a:latin typeface="TT Rounds Condensed"/>
              </a:rPr>
              <a:t>zakupu</a:t>
            </a:r>
            <a:r>
              <a:rPr lang="en-US" sz="2561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561" dirty="0" err="1">
                <a:solidFill>
                  <a:srgbClr val="000000"/>
                </a:solidFill>
                <a:latin typeface="TT Rounds Condensed"/>
              </a:rPr>
              <a:t>bezzałogowych</a:t>
            </a:r>
            <a:r>
              <a:rPr lang="en-US" sz="2561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561" dirty="0" err="1">
                <a:solidFill>
                  <a:srgbClr val="000000"/>
                </a:solidFill>
                <a:latin typeface="TT Rounds Condensed"/>
              </a:rPr>
              <a:t>statków</a:t>
            </a:r>
            <a:r>
              <a:rPr lang="en-US" sz="2561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561" dirty="0" err="1">
                <a:solidFill>
                  <a:srgbClr val="000000"/>
                </a:solidFill>
                <a:latin typeface="TT Rounds Condensed"/>
              </a:rPr>
              <a:t>specjalistycznego</a:t>
            </a:r>
            <a:r>
              <a:rPr lang="en-US" sz="2561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561" dirty="0" err="1">
                <a:solidFill>
                  <a:srgbClr val="000000"/>
                </a:solidFill>
                <a:latin typeface="TT Rounds Condensed"/>
              </a:rPr>
              <a:t>oprogramowania</a:t>
            </a:r>
            <a:r>
              <a:rPr lang="en-US" sz="2561" dirty="0">
                <a:solidFill>
                  <a:srgbClr val="000000"/>
                </a:solidFill>
                <a:latin typeface="TT Rounds Condensed"/>
              </a:rPr>
              <a:t>;</a:t>
            </a:r>
          </a:p>
          <a:p>
            <a:pPr marL="553048" lvl="1" indent="-276524">
              <a:lnSpc>
                <a:spcPct val="150000"/>
              </a:lnSpc>
              <a:buFont typeface="Arial"/>
              <a:buChar char="•"/>
            </a:pPr>
            <a:r>
              <a:rPr lang="en-US" sz="2561" dirty="0" err="1">
                <a:solidFill>
                  <a:srgbClr val="000000"/>
                </a:solidFill>
                <a:latin typeface="TT Rounds Condensed"/>
              </a:rPr>
              <a:t>pozyskania</a:t>
            </a:r>
            <a:r>
              <a:rPr lang="en-US" sz="2561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561" dirty="0" err="1">
                <a:solidFill>
                  <a:srgbClr val="000000"/>
                </a:solidFill>
                <a:latin typeface="TT Rounds Condensed"/>
              </a:rPr>
              <a:t>danych</a:t>
            </a:r>
            <a:r>
              <a:rPr lang="en-US" sz="2561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561" dirty="0" err="1">
                <a:solidFill>
                  <a:srgbClr val="000000"/>
                </a:solidFill>
                <a:latin typeface="TT Rounds Condensed"/>
              </a:rPr>
              <a:t>przestrzennych</a:t>
            </a:r>
            <a:r>
              <a:rPr lang="en-US" sz="2561" dirty="0">
                <a:solidFill>
                  <a:srgbClr val="000000"/>
                </a:solidFill>
                <a:latin typeface="TT Rounds Condensed"/>
              </a:rPr>
              <a:t>;</a:t>
            </a:r>
          </a:p>
          <a:p>
            <a:pPr marL="553048" lvl="1" indent="-276524">
              <a:lnSpc>
                <a:spcPct val="150000"/>
              </a:lnSpc>
              <a:buFont typeface="Arial"/>
              <a:buChar char="•"/>
            </a:pPr>
            <a:r>
              <a:rPr lang="en-US" sz="2561" dirty="0" err="1">
                <a:solidFill>
                  <a:srgbClr val="000000"/>
                </a:solidFill>
                <a:latin typeface="TT Rounds Condensed"/>
              </a:rPr>
              <a:t>szkoleń</a:t>
            </a:r>
            <a:r>
              <a:rPr lang="en-US" sz="2561" dirty="0">
                <a:solidFill>
                  <a:srgbClr val="000000"/>
                </a:solidFill>
                <a:latin typeface="TT Rounds Condensed"/>
              </a:rPr>
              <a:t>;</a:t>
            </a:r>
          </a:p>
          <a:p>
            <a:pPr marL="553048" lvl="1" indent="-276524">
              <a:lnSpc>
                <a:spcPct val="150000"/>
              </a:lnSpc>
              <a:buFont typeface="Arial"/>
              <a:buChar char="•"/>
            </a:pPr>
            <a:r>
              <a:rPr lang="en-US" sz="2561" dirty="0" err="1">
                <a:solidFill>
                  <a:srgbClr val="000000"/>
                </a:solidFill>
                <a:latin typeface="TT Rounds Condensed"/>
              </a:rPr>
              <a:t>kosztów</a:t>
            </a:r>
            <a:r>
              <a:rPr lang="en-US" sz="2561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561" dirty="0" err="1">
                <a:solidFill>
                  <a:srgbClr val="000000"/>
                </a:solidFill>
                <a:latin typeface="TT Rounds Condensed"/>
              </a:rPr>
              <a:t>pośrednich</a:t>
            </a:r>
            <a:endParaRPr lang="en-US" sz="2561" dirty="0">
              <a:solidFill>
                <a:srgbClr val="000000"/>
              </a:solidFill>
              <a:latin typeface="TT Rounds Condensed"/>
            </a:endParaRPr>
          </a:p>
          <a:p>
            <a:pPr algn="ctr">
              <a:lnSpc>
                <a:spcPts val="3012"/>
              </a:lnSpc>
            </a:pPr>
            <a:endParaRPr lang="en-US" sz="2561" dirty="0">
              <a:solidFill>
                <a:srgbClr val="000000"/>
              </a:solidFill>
              <a:latin typeface="TT Rounds Condensed"/>
            </a:endParaRPr>
          </a:p>
          <a:p>
            <a:pPr algn="ctr">
              <a:lnSpc>
                <a:spcPts val="3586"/>
              </a:lnSpc>
            </a:pPr>
            <a:endParaRPr lang="en-US" sz="2561" dirty="0">
              <a:solidFill>
                <a:srgbClr val="000000"/>
              </a:solidFill>
              <a:latin typeface="TT Rounds Condense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895218" y="875000"/>
            <a:ext cx="8049814" cy="382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Zakres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dofinansowania</a:t>
            </a:r>
            <a:endParaRPr lang="en-US" sz="2200" dirty="0">
              <a:solidFill>
                <a:srgbClr val="000000"/>
              </a:solidFill>
              <a:latin typeface="TT Rounds Condensed Bold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Logo&#10;&#10;Loga: &#10;- Trzy gwiazdy ułożone na planie trójkąta, czerwona, biała i żółta, przedstawione na niebieskim tle (Pomoc Techniczna da Funduszy Europejskich)&#10;- Flaga Polski (Rzeczpospolita Polska) &#10;- Flaga unii Europejskiej Niebieski prostokąt na którym widnieje okrąg ułożony z żółtych gwiazdek (Dofinansowane przez Unię Europejską) &#10;- zielony okrąg w którym znajduje się napis&quot; lasy Państwowe&quot;, wewnątrz znajduje się kolejny zielony okrąg a w nim przekrój drzewa iglastego wraz z literą &quot;P&quot;  (Centrum Koordynacji Projektów Środowiskowych)"/>
          <p:cNvSpPr/>
          <p:nvPr/>
        </p:nvSpPr>
        <p:spPr>
          <a:xfrm>
            <a:off x="5034" y="0"/>
            <a:ext cx="18277932" cy="10286730"/>
          </a:xfrm>
          <a:custGeom>
            <a:avLst/>
            <a:gdLst/>
            <a:ahLst/>
            <a:cxnLst/>
            <a:rect l="l" t="t" r="r" b="b"/>
            <a:pathLst>
              <a:path w="18277932" h="10286730">
                <a:moveTo>
                  <a:pt x="0" y="0"/>
                </a:moveTo>
                <a:lnTo>
                  <a:pt x="18277932" y="0"/>
                </a:lnTo>
                <a:lnTo>
                  <a:pt x="18277932" y="10286730"/>
                </a:lnTo>
                <a:lnTo>
                  <a:pt x="0" y="102867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38186" y="759286"/>
            <a:ext cx="8049814" cy="661322"/>
          </a:xfrm>
          <a:custGeom>
            <a:avLst/>
            <a:gdLst/>
            <a:ahLst/>
            <a:cxnLst/>
            <a:rect l="l" t="t" r="r" b="b"/>
            <a:pathLst>
              <a:path w="8049814" h="661322">
                <a:moveTo>
                  <a:pt x="0" y="0"/>
                </a:moveTo>
                <a:lnTo>
                  <a:pt x="8049814" y="0"/>
                </a:lnTo>
                <a:lnTo>
                  <a:pt x="8049814" y="661322"/>
                </a:lnTo>
                <a:lnTo>
                  <a:pt x="0" y="661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 descr="Zdjęcie przedstawia możliwość rejestracji do platformy. Widnieje tam pole oznaczone jako login, imię, nazwisko oraz adres e-mail. Zostanie wytłumaczony proces rejestracji konta na platformie  " title="Rejestracja "/>
          <p:cNvSpPr/>
          <p:nvPr/>
        </p:nvSpPr>
        <p:spPr>
          <a:xfrm>
            <a:off x="164786" y="1574779"/>
            <a:ext cx="11446074" cy="4729783"/>
          </a:xfrm>
          <a:custGeom>
            <a:avLst/>
            <a:gdLst/>
            <a:ahLst/>
            <a:cxnLst/>
            <a:rect l="l" t="t" r="r" b="b"/>
            <a:pathLst>
              <a:path w="11446074" h="4729783">
                <a:moveTo>
                  <a:pt x="0" y="0"/>
                </a:moveTo>
                <a:lnTo>
                  <a:pt x="11446073" y="0"/>
                </a:lnTo>
                <a:lnTo>
                  <a:pt x="11446073" y="4729782"/>
                </a:lnTo>
                <a:lnTo>
                  <a:pt x="0" y="47297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 descr="Zdjęcie przedstawia sposób wybierania organizacji na platformie CST2021" title="Wybór organizacji "/>
          <p:cNvSpPr/>
          <p:nvPr/>
        </p:nvSpPr>
        <p:spPr>
          <a:xfrm>
            <a:off x="164786" y="6304561"/>
            <a:ext cx="12718767" cy="2244488"/>
          </a:xfrm>
          <a:custGeom>
            <a:avLst/>
            <a:gdLst/>
            <a:ahLst/>
            <a:cxnLst/>
            <a:rect l="l" t="t" r="r" b="b"/>
            <a:pathLst>
              <a:path w="12718767" h="2244488">
                <a:moveTo>
                  <a:pt x="0" y="0"/>
                </a:moveTo>
                <a:lnTo>
                  <a:pt x="12718767" y="0"/>
                </a:lnTo>
                <a:lnTo>
                  <a:pt x="12718767" y="2244489"/>
                </a:lnTo>
                <a:lnTo>
                  <a:pt x="0" y="22444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 descr="Strona główna &#10;&#10;Zdjęcie przedstawia stronę główna CST2021&#10;&#10;Znajduje się na niej Logo platformy skłądające się z liter CST 2021 a pod nim kolejno w kolumnie przyciski: Strona główna, Lista naborów, Zarządzaj wnioskami, Lista ról, utwórz rolę, Lista profili, Utwórz profil, Lista organizacji oraz utwórz organizację"/>
          <p:cNvSpPr/>
          <p:nvPr/>
        </p:nvSpPr>
        <p:spPr>
          <a:xfrm>
            <a:off x="14263093" y="1741962"/>
            <a:ext cx="2563359" cy="7264998"/>
          </a:xfrm>
          <a:custGeom>
            <a:avLst/>
            <a:gdLst/>
            <a:ahLst/>
            <a:cxnLst/>
            <a:rect l="l" t="t" r="r" b="b"/>
            <a:pathLst>
              <a:path w="2563359" h="7264998">
                <a:moveTo>
                  <a:pt x="0" y="0"/>
                </a:moveTo>
                <a:lnTo>
                  <a:pt x="2563359" y="0"/>
                </a:lnTo>
                <a:lnTo>
                  <a:pt x="2563359" y="7264998"/>
                </a:lnTo>
                <a:lnTo>
                  <a:pt x="0" y="72649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14706026" y="874999"/>
            <a:ext cx="1008608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TT Rounds Condensed Bold"/>
              </a:rPr>
              <a:t>CST2021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Logo&#10;&#10;Loga: &#10;- Trzy gwiazdy ułożone na planie trójkąta, czerwona, biała i żółta, przedstawione na niebieskim tle (Pomoc Techniczna da Funduszy Europejskich)&#10;- Flaga Polski (Rzeczpospolita Polska) &#10;- Flaga unii Europejskiej Niebieski prostokąt na którym widnieje okrąg ułożony z żółtych gwiazdek (Dofinansowane przez Unię Europejską) &#10;- zielony okrąg w którym znajduje się napis&quot; lasy Państwowe&quot;, wewnątrz znajduje się kolejny zielony okrąg a w nim przekrój drzewa iglastego wraz z literą &quot;P&quot;  (Centrum Koordynacji Projektów Środowiskowych)"/>
          <p:cNvSpPr/>
          <p:nvPr/>
        </p:nvSpPr>
        <p:spPr>
          <a:xfrm>
            <a:off x="5034" y="0"/>
            <a:ext cx="18277932" cy="10286730"/>
          </a:xfrm>
          <a:custGeom>
            <a:avLst/>
            <a:gdLst/>
            <a:ahLst/>
            <a:cxnLst/>
            <a:rect l="l" t="t" r="r" b="b"/>
            <a:pathLst>
              <a:path w="18277932" h="10286730">
                <a:moveTo>
                  <a:pt x="0" y="0"/>
                </a:moveTo>
                <a:lnTo>
                  <a:pt x="18277932" y="0"/>
                </a:lnTo>
                <a:lnTo>
                  <a:pt x="18277932" y="10286730"/>
                </a:lnTo>
                <a:lnTo>
                  <a:pt x="0" y="102867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38186" y="759286"/>
            <a:ext cx="8049814" cy="661322"/>
          </a:xfrm>
          <a:custGeom>
            <a:avLst/>
            <a:gdLst/>
            <a:ahLst/>
            <a:cxnLst/>
            <a:rect l="l" t="t" r="r" b="b"/>
            <a:pathLst>
              <a:path w="8049814" h="661322">
                <a:moveTo>
                  <a:pt x="0" y="0"/>
                </a:moveTo>
                <a:lnTo>
                  <a:pt x="8049814" y="0"/>
                </a:lnTo>
                <a:lnTo>
                  <a:pt x="8049814" y="661322"/>
                </a:lnTo>
                <a:lnTo>
                  <a:pt x="0" y="661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 descr="Błędy&#10;&#10;Zdjęcie zawieraczerwony komunikat o błędzie oraz czerwone pola tytułu projektu oraz opisu projektu, które świadczą o błędnym wypełnieniu. Zostanie omówiony sposób unikania błędów przy wypełnianiu pól"/>
          <p:cNvSpPr/>
          <p:nvPr/>
        </p:nvSpPr>
        <p:spPr>
          <a:xfrm>
            <a:off x="990600" y="1790700"/>
            <a:ext cx="16007293" cy="7028844"/>
          </a:xfrm>
          <a:custGeom>
            <a:avLst/>
            <a:gdLst/>
            <a:ahLst/>
            <a:cxnLst/>
            <a:rect l="l" t="t" r="r" b="b"/>
            <a:pathLst>
              <a:path w="16007293" h="7028844">
                <a:moveTo>
                  <a:pt x="0" y="0"/>
                </a:moveTo>
                <a:lnTo>
                  <a:pt x="16007293" y="0"/>
                </a:lnTo>
                <a:lnTo>
                  <a:pt x="16007293" y="7028844"/>
                </a:lnTo>
                <a:lnTo>
                  <a:pt x="0" y="70288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14706026" y="874999"/>
            <a:ext cx="1008608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TT Rounds Condensed Bold"/>
              </a:rPr>
              <a:t>CST2021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Logo&#10;&#10;Loga: &#10;- Trzy gwiazdy ułożone na planie trójkąta, czerwona, biała i żółta, przedstawione na niebieskim tle (Pomoc Techniczna da Funduszy Europejskich)&#10;- Flaga Polski (Rzeczpospolita Polska) &#10;- Flaga unii Europejskiej Niebieski prostokąt na którym widnieje okrąg ułożony z żółtych gwiazdek (Dofinansowane przez Unię Europejską) &#10;- zielony okrąg w którym znajduje się napis&quot; lasy Państwowe&quot;, wewnątrz znajduje się kolejny zielony okrąg a w nim przekrój drzewa iglastego wraz z literą &quot;P&quot;  (Centrum Koordynacji Projektów Środowiskowych)"/>
          <p:cNvSpPr/>
          <p:nvPr/>
        </p:nvSpPr>
        <p:spPr>
          <a:xfrm>
            <a:off x="5034" y="0"/>
            <a:ext cx="18277932" cy="10286730"/>
          </a:xfrm>
          <a:custGeom>
            <a:avLst/>
            <a:gdLst/>
            <a:ahLst/>
            <a:cxnLst/>
            <a:rect l="l" t="t" r="r" b="b"/>
            <a:pathLst>
              <a:path w="18277932" h="10286730">
                <a:moveTo>
                  <a:pt x="0" y="0"/>
                </a:moveTo>
                <a:lnTo>
                  <a:pt x="18277932" y="0"/>
                </a:lnTo>
                <a:lnTo>
                  <a:pt x="18277932" y="10286730"/>
                </a:lnTo>
                <a:lnTo>
                  <a:pt x="0" y="102867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38186" y="759286"/>
            <a:ext cx="8049814" cy="661322"/>
          </a:xfrm>
          <a:custGeom>
            <a:avLst/>
            <a:gdLst/>
            <a:ahLst/>
            <a:cxnLst/>
            <a:rect l="l" t="t" r="r" b="b"/>
            <a:pathLst>
              <a:path w="8049814" h="661322">
                <a:moveTo>
                  <a:pt x="0" y="0"/>
                </a:moveTo>
                <a:lnTo>
                  <a:pt x="8049814" y="0"/>
                </a:lnTo>
                <a:lnTo>
                  <a:pt x="8049814" y="661322"/>
                </a:lnTo>
                <a:lnTo>
                  <a:pt x="0" y="661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 descr="Wiadomości &#10;&#10;Zdjecie przedstawia tekst &quot;W sytuacji, gdy zachodzą działania instytucjonalne zmieniające okoliczności wypełniania wniosków o dofinansowanie, wnioskodawcy, których dotyczą te zmiany otrzymują specjalne komunikaty. Są one dostępne po kliknięciu w ikonkę niebieskiego kwadratu z białym dzwonkiem i niebieskim znakiem plus w prawym górnym rogu ekranu:&quot; oraz przykładowe komunikaty pojawiające się w aplikacji CST2021. Przykładowe komunikaty to: Odwołanie zmiany wzoru wniosku, Rozpoczęcie zmiany wzoru wniosku oraz Nowy termin poprawy wniosku. Zostanie wytłumaczony sposób odbioru komunikatów. "/>
          <p:cNvSpPr/>
          <p:nvPr/>
        </p:nvSpPr>
        <p:spPr>
          <a:xfrm>
            <a:off x="430071" y="2180561"/>
            <a:ext cx="17453988" cy="5214242"/>
          </a:xfrm>
          <a:custGeom>
            <a:avLst/>
            <a:gdLst/>
            <a:ahLst/>
            <a:cxnLst/>
            <a:rect l="l" t="t" r="r" b="b"/>
            <a:pathLst>
              <a:path w="17453988" h="5214242">
                <a:moveTo>
                  <a:pt x="0" y="0"/>
                </a:moveTo>
                <a:lnTo>
                  <a:pt x="17453988" y="0"/>
                </a:lnTo>
                <a:lnTo>
                  <a:pt x="17453988" y="5214242"/>
                </a:lnTo>
                <a:lnTo>
                  <a:pt x="0" y="52142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14706026" y="874999"/>
            <a:ext cx="1008608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TT Rounds Condensed Bold"/>
              </a:rPr>
              <a:t>CST2021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Logo&#10;&#10;Loga: &#10;- Trzy gwiazdy ułożone na planie trójkąta, czerwona, biała i żółta, przedstawione na niebieskim tle (Pomoc Techniczna da Funduszy Europejskich)&#10;- Flaga Polski (Rzeczpospolita Polska) &#10;- Flaga unii Europejskiej Niebieski prostokąt na którym widnieje okrąg ułożony z żółtych gwiazdek (Dofinansowane przez Unię Europejską) &#10;- zielony okrąg w którym znajduje się napis&quot; lasy Państwowe&quot;, wewnątrz znajduje się kolejny zielony okrąg a w nim przekrój drzewa iglastego wraz z literą &quot;P&quot;  (Centrum Koordynacji Projektów Środowiskowych)"/>
          <p:cNvSpPr/>
          <p:nvPr/>
        </p:nvSpPr>
        <p:spPr>
          <a:xfrm>
            <a:off x="5033" y="0"/>
            <a:ext cx="18277932" cy="10286730"/>
          </a:xfrm>
          <a:custGeom>
            <a:avLst/>
            <a:gdLst/>
            <a:ahLst/>
            <a:cxnLst/>
            <a:rect l="l" t="t" r="r" b="b"/>
            <a:pathLst>
              <a:path w="18277932" h="10286730">
                <a:moveTo>
                  <a:pt x="0" y="0"/>
                </a:moveTo>
                <a:lnTo>
                  <a:pt x="18277932" y="0"/>
                </a:lnTo>
                <a:lnTo>
                  <a:pt x="18277932" y="10286730"/>
                </a:lnTo>
                <a:lnTo>
                  <a:pt x="0" y="102867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 descr="Pomost &#10;&#10;Zdjęcie przedstawia zbiornik wodny oraz pomost, który jest na nim położony, widok z lotu ptaka."/>
          <p:cNvSpPr/>
          <p:nvPr/>
        </p:nvSpPr>
        <p:spPr>
          <a:xfrm>
            <a:off x="1209967" y="0"/>
            <a:ext cx="14049746" cy="7206327"/>
          </a:xfrm>
          <a:custGeom>
            <a:avLst/>
            <a:gdLst/>
            <a:ahLst/>
            <a:cxnLst/>
            <a:rect l="l" t="t" r="r" b="b"/>
            <a:pathLst>
              <a:path w="14049746" h="7206327">
                <a:moveTo>
                  <a:pt x="0" y="0"/>
                </a:moveTo>
                <a:lnTo>
                  <a:pt x="14049747" y="0"/>
                </a:lnTo>
                <a:lnTo>
                  <a:pt x="14049747" y="7206327"/>
                </a:lnTo>
                <a:lnTo>
                  <a:pt x="0" y="72063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041816" y="6234829"/>
            <a:ext cx="6250682" cy="2390543"/>
            <a:chOff x="0" y="0"/>
            <a:chExt cx="8334242" cy="318739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334248" cy="3187446"/>
            </a:xfrm>
            <a:custGeom>
              <a:avLst/>
              <a:gdLst/>
              <a:ahLst/>
              <a:cxnLst/>
              <a:rect l="l" t="t" r="r" b="b"/>
              <a:pathLst>
                <a:path w="8334248" h="3187446">
                  <a:moveTo>
                    <a:pt x="0" y="0"/>
                  </a:moveTo>
                  <a:lnTo>
                    <a:pt x="8334248" y="0"/>
                  </a:lnTo>
                  <a:lnTo>
                    <a:pt x="8334248" y="3187446"/>
                  </a:lnTo>
                  <a:lnTo>
                    <a:pt x="0" y="3187446"/>
                  </a:lnTo>
                  <a:close/>
                </a:path>
              </a:pathLst>
            </a:custGeom>
            <a:solidFill>
              <a:srgbClr val="74D4FF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6" name="Group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76445" y="855836"/>
            <a:ext cx="9372311" cy="6376414"/>
            <a:chOff x="0" y="0"/>
            <a:chExt cx="12496414" cy="850188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496419" cy="8467344"/>
            </a:xfrm>
            <a:custGeom>
              <a:avLst/>
              <a:gdLst/>
              <a:ahLst/>
              <a:cxnLst/>
              <a:rect l="l" t="t" r="r" b="b"/>
              <a:pathLst>
                <a:path w="12496419" h="8467344">
                  <a:moveTo>
                    <a:pt x="0" y="8467344"/>
                  </a:moveTo>
                  <a:lnTo>
                    <a:pt x="0" y="34544"/>
                  </a:lnTo>
                  <a:cubicBezTo>
                    <a:pt x="0" y="25400"/>
                    <a:pt x="3683" y="16637"/>
                    <a:pt x="10160" y="10160"/>
                  </a:cubicBezTo>
                  <a:cubicBezTo>
                    <a:pt x="16637" y="3683"/>
                    <a:pt x="25400" y="0"/>
                    <a:pt x="34544" y="0"/>
                  </a:cubicBezTo>
                  <a:lnTo>
                    <a:pt x="12461875" y="14351"/>
                  </a:lnTo>
                  <a:cubicBezTo>
                    <a:pt x="12480925" y="14351"/>
                    <a:pt x="12496419" y="29845"/>
                    <a:pt x="12496419" y="48895"/>
                  </a:cubicBezTo>
                  <a:lnTo>
                    <a:pt x="12496419" y="2189480"/>
                  </a:lnTo>
                  <a:lnTo>
                    <a:pt x="12427331" y="2189480"/>
                  </a:lnTo>
                  <a:lnTo>
                    <a:pt x="12427331" y="48895"/>
                  </a:lnTo>
                  <a:lnTo>
                    <a:pt x="12461875" y="48895"/>
                  </a:lnTo>
                  <a:lnTo>
                    <a:pt x="12461875" y="83439"/>
                  </a:lnTo>
                  <a:lnTo>
                    <a:pt x="34544" y="69088"/>
                  </a:lnTo>
                  <a:lnTo>
                    <a:pt x="34544" y="34544"/>
                  </a:lnTo>
                  <a:lnTo>
                    <a:pt x="69088" y="34544"/>
                  </a:lnTo>
                  <a:lnTo>
                    <a:pt x="69088" y="84673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8" name="Freeform 8" descr="Niebieski prostokąt  z trzema jasnoniebieskimi gwiazdami po lewej a po prawej na prostokącie napis &quot;Fundusze Europejskie&quot;"/>
          <p:cNvSpPr/>
          <p:nvPr/>
        </p:nvSpPr>
        <p:spPr>
          <a:xfrm>
            <a:off x="10041816" y="6234829"/>
            <a:ext cx="5217897" cy="950339"/>
          </a:xfrm>
          <a:custGeom>
            <a:avLst/>
            <a:gdLst/>
            <a:ahLst/>
            <a:cxnLst/>
            <a:rect l="l" t="t" r="r" b="b"/>
            <a:pathLst>
              <a:path w="5217897" h="950339">
                <a:moveTo>
                  <a:pt x="0" y="0"/>
                </a:moveTo>
                <a:lnTo>
                  <a:pt x="5217898" y="0"/>
                </a:lnTo>
                <a:lnTo>
                  <a:pt x="5217898" y="950339"/>
                </a:lnTo>
                <a:lnTo>
                  <a:pt x="0" y="9503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2785699" y="1245890"/>
            <a:ext cx="3547608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82"/>
              </a:lnSpc>
            </a:pPr>
            <a:r>
              <a:rPr lang="en-US" sz="3401" dirty="0">
                <a:solidFill>
                  <a:srgbClr val="FFFFFF"/>
                </a:solidFill>
                <a:latin typeface="Open Sans"/>
              </a:rPr>
              <a:t>Autor </a:t>
            </a:r>
            <a:r>
              <a:rPr lang="en-US" sz="3401" dirty="0" err="1">
                <a:solidFill>
                  <a:srgbClr val="FFFFFF"/>
                </a:solidFill>
                <a:latin typeface="Open Sans"/>
              </a:rPr>
              <a:t>prezentacji</a:t>
            </a:r>
            <a:endParaRPr lang="en-US" sz="3401" dirty="0">
              <a:solidFill>
                <a:srgbClr val="FFFFFF"/>
              </a:solidFill>
              <a:latin typeface="Open Sans"/>
            </a:endParaRPr>
          </a:p>
          <a:p>
            <a:pPr algn="l">
              <a:lnSpc>
                <a:spcPts val="4082"/>
              </a:lnSpc>
            </a:pPr>
            <a:r>
              <a:rPr lang="en-US" sz="3401" dirty="0">
                <a:solidFill>
                  <a:srgbClr val="FFFFFF"/>
                </a:solidFill>
                <a:latin typeface="Open Sans Bold"/>
              </a:rPr>
              <a:t>Paweł Iwanek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91782" y="7531026"/>
            <a:ext cx="8439097" cy="1023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102"/>
              </a:lnSpc>
            </a:pPr>
            <a:r>
              <a:rPr lang="en-US" sz="2585" dirty="0">
                <a:solidFill>
                  <a:srgbClr val="003399"/>
                </a:solidFill>
                <a:latin typeface="Open Sans"/>
              </a:rPr>
              <a:t>Centrum </a:t>
            </a:r>
            <a:r>
              <a:rPr lang="en-US" sz="2585" dirty="0" err="1">
                <a:solidFill>
                  <a:srgbClr val="003399"/>
                </a:solidFill>
                <a:latin typeface="Open Sans"/>
              </a:rPr>
              <a:t>Koordynacji</a:t>
            </a:r>
            <a:r>
              <a:rPr lang="en-US" sz="2585" dirty="0">
                <a:solidFill>
                  <a:srgbClr val="003399"/>
                </a:solidFill>
                <a:latin typeface="Open Sans"/>
              </a:rPr>
              <a:t> </a:t>
            </a:r>
            <a:r>
              <a:rPr lang="en-US" sz="2585" dirty="0" err="1">
                <a:solidFill>
                  <a:srgbClr val="003399"/>
                </a:solidFill>
                <a:latin typeface="Open Sans"/>
              </a:rPr>
              <a:t>Projektów</a:t>
            </a:r>
            <a:r>
              <a:rPr lang="en-US" sz="2585" dirty="0">
                <a:solidFill>
                  <a:srgbClr val="003399"/>
                </a:solidFill>
                <a:latin typeface="Open Sans"/>
              </a:rPr>
              <a:t> </a:t>
            </a:r>
            <a:r>
              <a:rPr lang="en-US" sz="2585" dirty="0" err="1">
                <a:solidFill>
                  <a:srgbClr val="003399"/>
                </a:solidFill>
                <a:latin typeface="Open Sans"/>
              </a:rPr>
              <a:t>Środowiskowych</a:t>
            </a:r>
            <a:endParaRPr lang="en-US" sz="2585" dirty="0">
              <a:solidFill>
                <a:srgbClr val="003399"/>
              </a:solidFill>
              <a:latin typeface="Open Sans"/>
            </a:endParaRPr>
          </a:p>
          <a:p>
            <a:pPr algn="r">
              <a:lnSpc>
                <a:spcPts val="3102"/>
              </a:lnSpc>
            </a:pPr>
            <a:r>
              <a:rPr lang="en-US" sz="2585" dirty="0" err="1">
                <a:solidFill>
                  <a:srgbClr val="003399"/>
                </a:solidFill>
                <a:latin typeface="Open Sans"/>
              </a:rPr>
              <a:t>ul</a:t>
            </a:r>
            <a:r>
              <a:rPr lang="en-US" sz="2585" dirty="0">
                <a:solidFill>
                  <a:srgbClr val="003399"/>
                </a:solidFill>
                <a:latin typeface="Open Sans"/>
              </a:rPr>
              <a:t>. </a:t>
            </a:r>
            <a:r>
              <a:rPr lang="en-US" sz="2585" dirty="0" err="1">
                <a:solidFill>
                  <a:srgbClr val="003399"/>
                </a:solidFill>
                <a:latin typeface="Open Sans"/>
              </a:rPr>
              <a:t>Kolejowa</a:t>
            </a:r>
            <a:r>
              <a:rPr lang="en-US" sz="2585" dirty="0">
                <a:solidFill>
                  <a:srgbClr val="003399"/>
                </a:solidFill>
                <a:latin typeface="Open Sans"/>
              </a:rPr>
              <a:t> 5/7, 01-217 Warszawa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Logo&#10;&#10;Loga: &#10;- Trzy gwiazdy ułożone na planie trójkąta, czerwona, biała i żółta, przedstawione na niebieskim tle (Pomoc Techniczna da Funduszy Europejskich)&#10;- Flaga Polski (Rzeczpospolita Polska) &#10;- Flaga unii Europejskiej Niebieski prostokąt na którym widnieje okrąg ułożony z żółtych gwiazdek (Dofinansowane przez Unię Europejską) &#10;- zielony okrąg w którym znajduje się napis&quot; lasy Państwowe&quot;, wewnątrz znajduje się kolejny zielony okrąg a w nim przekrój drzewa iglastego wraz z literą &quot;P&quot;  (Centrum Koordynacji Projektów Środowiskowych)"/>
          <p:cNvSpPr/>
          <p:nvPr/>
        </p:nvSpPr>
        <p:spPr>
          <a:xfrm>
            <a:off x="0" y="78600"/>
            <a:ext cx="18277932" cy="10286730"/>
          </a:xfrm>
          <a:custGeom>
            <a:avLst/>
            <a:gdLst/>
            <a:ahLst/>
            <a:cxnLst/>
            <a:rect l="l" t="t" r="r" b="b"/>
            <a:pathLst>
              <a:path w="18277932" h="10286730">
                <a:moveTo>
                  <a:pt x="0" y="0"/>
                </a:moveTo>
                <a:lnTo>
                  <a:pt x="18277932" y="0"/>
                </a:lnTo>
                <a:lnTo>
                  <a:pt x="18277932" y="10286730"/>
                </a:lnTo>
                <a:lnTo>
                  <a:pt x="0" y="102867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38186" y="759286"/>
            <a:ext cx="8049814" cy="661322"/>
          </a:xfrm>
          <a:custGeom>
            <a:avLst/>
            <a:gdLst/>
            <a:ahLst/>
            <a:cxnLst/>
            <a:rect l="l" t="t" r="r" b="b"/>
            <a:pathLst>
              <a:path w="8049814" h="661322">
                <a:moveTo>
                  <a:pt x="0" y="0"/>
                </a:moveTo>
                <a:lnTo>
                  <a:pt x="8049814" y="0"/>
                </a:lnTo>
                <a:lnTo>
                  <a:pt x="8049814" y="661322"/>
                </a:lnTo>
                <a:lnTo>
                  <a:pt x="0" y="661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 descr="Analiza &#10;&#10;Zdjęcie przedstawia osobę piszącą na komputerze oraz napis ANALYTICS latający w przestrzeni otoczony wykresami i symbolami związanymi z analizą"/>
          <p:cNvSpPr/>
          <p:nvPr/>
        </p:nvSpPr>
        <p:spPr>
          <a:xfrm>
            <a:off x="10238184" y="1885982"/>
            <a:ext cx="8049816" cy="6671966"/>
          </a:xfrm>
          <a:custGeom>
            <a:avLst/>
            <a:gdLst/>
            <a:ahLst/>
            <a:cxnLst/>
            <a:rect l="l" t="t" r="r" b="b"/>
            <a:pathLst>
              <a:path w="8049816" h="6671966">
                <a:moveTo>
                  <a:pt x="0" y="0"/>
                </a:moveTo>
                <a:lnTo>
                  <a:pt x="8049816" y="0"/>
                </a:lnTo>
                <a:lnTo>
                  <a:pt x="8049816" y="6671966"/>
                </a:lnTo>
                <a:lnTo>
                  <a:pt x="0" y="66719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143" r="-1214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1" y="1828832"/>
            <a:ext cx="10238184" cy="6546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W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przypadku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projektów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wykorzystujących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techniki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teledetekcyjne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wsparcie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mogą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uzyskać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projekty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których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jednym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z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celów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jest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dokonanie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oceny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stanu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zasobów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przyrodniczych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Działania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przypisane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do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tego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celu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zaplanowane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w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projekcie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powinny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służyć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realizacji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szerokiego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zakresu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badań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jakościowych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ilościowych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stanu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środowiska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przyrodniczego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w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oparciu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o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technologie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teledetekcyjne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,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przy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zastosowaniu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odpowiednich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narzędzi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analitycznych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, w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powiązaniu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z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funkcjonalnością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systemów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informacji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przestrzennej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(GIS).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</a:p>
          <a:p>
            <a:pPr algn="ctr">
              <a:lnSpc>
                <a:spcPct val="150000"/>
              </a:lnSpc>
            </a:pPr>
            <a:endParaRPr lang="en-US" sz="2400" dirty="0">
              <a:solidFill>
                <a:srgbClr val="000000"/>
              </a:solidFill>
              <a:latin typeface="TT Rounds Condensed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Projekty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powinny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stanowić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wsparcie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realizowanych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działań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ochronnych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monitoringu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przyrodniczego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oraz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podstawę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identyfikacji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pojawiających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się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zagrożeń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.</a:t>
            </a:r>
          </a:p>
          <a:p>
            <a:pPr algn="ctr">
              <a:lnSpc>
                <a:spcPts val="3920"/>
              </a:lnSpc>
            </a:pPr>
            <a:endParaRPr lang="en-US" sz="2400" dirty="0">
              <a:solidFill>
                <a:srgbClr val="000000"/>
              </a:solidFill>
              <a:latin typeface="TT Rounds Condense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895218" y="875000"/>
            <a:ext cx="8049814" cy="382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Techniki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teledetekcyjne</a:t>
            </a:r>
            <a:endParaRPr lang="en-US" sz="2200" dirty="0">
              <a:solidFill>
                <a:srgbClr val="000000"/>
              </a:solidFill>
              <a:latin typeface="TT Rounds Condensed 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Logo&#10;&#10;Loga: &#10;- Trzy gwiazdy ułożone na planie trójkąta, czerwona, biała i żółta, przedstawione na niebieskim tle (Pomoc Techniczna da Funduszy Europejskich)&#10;- Flaga Polski (Rzeczpospolita Polska) &#10;- Flaga unii Europejskiej Niebieski prostokąt na którym widnieje okrąg ułożony z żółtych gwiazdek (Dofinansowane przez Unię Europejską) &#10;- zielony okrąg w którym znajduje się napis&quot; lasy Państwowe&quot;, wewnątrz znajduje się kolejny zielony okrąg a w nim przekrój drzewa iglastego wraz z literą &quot;P&quot;  (Centrum Koordynacji Projektów Środowiskowych)"/>
          <p:cNvSpPr/>
          <p:nvPr/>
        </p:nvSpPr>
        <p:spPr>
          <a:xfrm>
            <a:off x="10068" y="138552"/>
            <a:ext cx="18277932" cy="10286730"/>
          </a:xfrm>
          <a:custGeom>
            <a:avLst/>
            <a:gdLst/>
            <a:ahLst/>
            <a:cxnLst/>
            <a:rect l="l" t="t" r="r" b="b"/>
            <a:pathLst>
              <a:path w="18277932" h="10286730">
                <a:moveTo>
                  <a:pt x="0" y="0"/>
                </a:moveTo>
                <a:lnTo>
                  <a:pt x="18277932" y="0"/>
                </a:lnTo>
                <a:lnTo>
                  <a:pt x="18277932" y="10286730"/>
                </a:lnTo>
                <a:lnTo>
                  <a:pt x="0" y="102867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38186" y="759286"/>
            <a:ext cx="8049814" cy="661322"/>
          </a:xfrm>
          <a:custGeom>
            <a:avLst/>
            <a:gdLst/>
            <a:ahLst/>
            <a:cxnLst/>
            <a:rect l="l" t="t" r="r" b="b"/>
            <a:pathLst>
              <a:path w="8049814" h="661322">
                <a:moveTo>
                  <a:pt x="0" y="0"/>
                </a:moveTo>
                <a:lnTo>
                  <a:pt x="8049814" y="0"/>
                </a:lnTo>
                <a:lnTo>
                  <a:pt x="8049814" y="661322"/>
                </a:lnTo>
                <a:lnTo>
                  <a:pt x="0" y="661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 descr="Zdjęcie przedstawia monety, które wykresowo ulegają zwiększeniu. Na monetach jest roślinka, im więcej monet tym roślinka staje się coraz większa " title="Pieniądze "/>
          <p:cNvSpPr/>
          <p:nvPr/>
        </p:nvSpPr>
        <p:spPr>
          <a:xfrm>
            <a:off x="10238184" y="1885982"/>
            <a:ext cx="8049816" cy="6671966"/>
          </a:xfrm>
          <a:custGeom>
            <a:avLst/>
            <a:gdLst/>
            <a:ahLst/>
            <a:cxnLst/>
            <a:rect l="l" t="t" r="r" b="b"/>
            <a:pathLst>
              <a:path w="8049816" h="6671966">
                <a:moveTo>
                  <a:pt x="0" y="0"/>
                </a:moveTo>
                <a:lnTo>
                  <a:pt x="8049816" y="0"/>
                </a:lnTo>
                <a:lnTo>
                  <a:pt x="8049816" y="6671966"/>
                </a:lnTo>
                <a:lnTo>
                  <a:pt x="0" y="66719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084" r="-1208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31363" y="759286"/>
            <a:ext cx="10233151" cy="8563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Kwota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środków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przeznaczona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na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dofinansowanie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projektów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w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ramach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naboru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50 000 000,00 PLN</a:t>
            </a:r>
          </a:p>
          <a:p>
            <a:pPr algn="ctr">
              <a:lnSpc>
                <a:spcPct val="150000"/>
              </a:lnSpc>
            </a:pPr>
            <a:endParaRPr lang="en-US" sz="2100" dirty="0">
              <a:solidFill>
                <a:srgbClr val="000000"/>
              </a:solidFill>
              <a:latin typeface="TT Rounds Condensed Bold"/>
            </a:endParaRPr>
          </a:p>
          <a:p>
            <a:pPr algn="ctr">
              <a:lnSpc>
                <a:spcPct val="150000"/>
              </a:lnSpc>
            </a:pP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Minimalna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wartość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dofinansowania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projektu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w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ramach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naboru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wynosi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599" dirty="0">
                <a:solidFill>
                  <a:srgbClr val="003399"/>
                </a:solidFill>
                <a:latin typeface="TT Rounds Condensed Bold"/>
              </a:rPr>
              <a:t>1 000 000,00 PLN</a:t>
            </a:r>
          </a:p>
          <a:p>
            <a:pPr algn="ctr">
              <a:lnSpc>
                <a:spcPct val="150000"/>
              </a:lnSpc>
            </a:pPr>
            <a:endParaRPr lang="en-US" sz="2599" dirty="0">
              <a:solidFill>
                <a:srgbClr val="003399"/>
              </a:solidFill>
              <a:latin typeface="TT Rounds Condensed Bold"/>
            </a:endParaRPr>
          </a:p>
          <a:p>
            <a:pPr algn="ctr">
              <a:lnSpc>
                <a:spcPct val="150000"/>
              </a:lnSpc>
            </a:pP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Maksymalna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wartość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dofinansowania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projektu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w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ramach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naboru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wynosi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599" dirty="0">
                <a:solidFill>
                  <a:srgbClr val="003399"/>
                </a:solidFill>
                <a:latin typeface="TT Rounds Condensed Bold"/>
              </a:rPr>
              <a:t>20 000 000,00 PLN</a:t>
            </a:r>
          </a:p>
          <a:p>
            <a:pPr algn="ctr">
              <a:lnSpc>
                <a:spcPct val="150000"/>
              </a:lnSpc>
            </a:pPr>
            <a:endParaRPr lang="en-US" sz="2599" dirty="0">
              <a:solidFill>
                <a:srgbClr val="003399"/>
              </a:solidFill>
              <a:latin typeface="TT Rounds Condensed Bold"/>
            </a:endParaRPr>
          </a:p>
          <a:p>
            <a:pPr algn="ctr">
              <a:lnSpc>
                <a:spcPct val="150000"/>
              </a:lnSpc>
            </a:pP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Poziom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współfinansowania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projektu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ze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środków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FS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wynosi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maksymalnie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>
                <a:solidFill>
                  <a:srgbClr val="000000"/>
                </a:solidFill>
                <a:latin typeface="TT Rounds Condensed Bold"/>
              </a:rPr>
              <a:t>85 %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wartości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wydatków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kwalifikowalnych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projektu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en-US" sz="2100" dirty="0">
              <a:solidFill>
                <a:srgbClr val="000000"/>
              </a:solidFill>
              <a:latin typeface="TT Rounds Condensed"/>
            </a:endParaRPr>
          </a:p>
          <a:p>
            <a:pPr algn="ctr">
              <a:lnSpc>
                <a:spcPct val="150000"/>
              </a:lnSpc>
            </a:pPr>
            <a:r>
              <a:rPr lang="en-US" sz="2100" dirty="0" err="1">
                <a:solidFill>
                  <a:srgbClr val="000000"/>
                </a:solidFill>
                <a:latin typeface="TT Rounds Condensed Bold"/>
              </a:rPr>
              <a:t>Koszty</a:t>
            </a:r>
            <a:r>
              <a:rPr lang="en-US" sz="21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 Bold"/>
              </a:rPr>
              <a:t>pośrednie</a:t>
            </a:r>
            <a:r>
              <a:rPr lang="en-US" sz="21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 Bold"/>
              </a:rPr>
              <a:t>rozliczane</a:t>
            </a:r>
            <a:r>
              <a:rPr lang="en-US" sz="21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 Bold"/>
              </a:rPr>
              <a:t>są</a:t>
            </a:r>
            <a:r>
              <a:rPr lang="en-US" sz="21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 Bold"/>
              </a:rPr>
              <a:t>wg</a:t>
            </a:r>
            <a:r>
              <a:rPr lang="en-US" sz="21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 Bold"/>
              </a:rPr>
              <a:t>stawki</a:t>
            </a:r>
            <a:r>
              <a:rPr lang="en-US" sz="21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 Bold"/>
              </a:rPr>
              <a:t>ryczałtowej</a:t>
            </a:r>
            <a:r>
              <a:rPr lang="en-US" sz="2100" dirty="0">
                <a:solidFill>
                  <a:srgbClr val="000000"/>
                </a:solidFill>
                <a:latin typeface="TT Rounds Condensed Bold"/>
              </a:rPr>
              <a:t> w </a:t>
            </a:r>
            <a:r>
              <a:rPr lang="en-US" sz="2100" dirty="0" err="1">
                <a:solidFill>
                  <a:srgbClr val="000000"/>
                </a:solidFill>
                <a:latin typeface="TT Rounds Condensed Bold"/>
              </a:rPr>
              <a:t>wysokości</a:t>
            </a:r>
            <a:r>
              <a:rPr lang="en-US" sz="21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 Bold"/>
              </a:rPr>
              <a:t>maksymalnie</a:t>
            </a:r>
            <a:r>
              <a:rPr lang="en-US" sz="2100" dirty="0">
                <a:solidFill>
                  <a:srgbClr val="000000"/>
                </a:solidFill>
                <a:latin typeface="TT Rounds Condensed Bold"/>
              </a:rPr>
              <a:t> 7%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kwalifikowalnych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kosztów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bezpośrednich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w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projekcie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en-US" sz="2100" dirty="0">
              <a:solidFill>
                <a:srgbClr val="000000"/>
              </a:solidFill>
              <a:latin typeface="TT Rounds Condensed"/>
            </a:endParaRPr>
          </a:p>
          <a:p>
            <a:pPr algn="ctr">
              <a:lnSpc>
                <a:spcPct val="150000"/>
              </a:lnSpc>
            </a:pP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Podatek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od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towarów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i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usług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może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stanowić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koszt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kwalifikowalny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T Rounds Condensed"/>
              </a:rPr>
              <a:t>projektu</a:t>
            </a:r>
            <a:r>
              <a:rPr lang="en-US" sz="2100" dirty="0">
                <a:solidFill>
                  <a:srgbClr val="000000"/>
                </a:solidFill>
                <a:latin typeface="TT Rounds Condensed"/>
              </a:rPr>
              <a:t>. </a:t>
            </a:r>
          </a:p>
          <a:p>
            <a:pPr algn="ctr">
              <a:lnSpc>
                <a:spcPts val="2940"/>
              </a:lnSpc>
            </a:pPr>
            <a:endParaRPr lang="en-US" sz="2100" dirty="0">
              <a:solidFill>
                <a:srgbClr val="000000"/>
              </a:solidFill>
              <a:latin typeface="TT Rounds Condense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895218" y="875000"/>
            <a:ext cx="8049814" cy="382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Poziom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dofinansowania</a:t>
            </a:r>
            <a:endParaRPr lang="en-US" sz="2200" dirty="0">
              <a:solidFill>
                <a:srgbClr val="000000"/>
              </a:solidFill>
              <a:latin typeface="TT Rounds Condensed 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Logo&#10;&#10;Loga: &#10;- Trzy gwiazdy ułożone na planie trójkąta, czerwona, biała i żółta, przedstawione na niebieskim tle (Pomoc Techniczna da Funduszy Europejskich)&#10;- Flaga Polski (Rzeczpospolita Polska) &#10;- Flaga unii Europejskiej Niebieski prostokąt na którym widnieje okrąg ułożony z żółtych gwiazdek (Dofinansowane przez Unię Europejską) &#10;- zielony okrąg w którym znajduje się napis&quot; lasy Państwowe&quot;, wewnątrz znajduje się kolejny zielony okrąg a w nim przekrój drzewa iglastego wraz z literą &quot;P&quot;  (Centrum Koordynacji Projektów Środowiskowych)"/>
          <p:cNvSpPr/>
          <p:nvPr/>
        </p:nvSpPr>
        <p:spPr>
          <a:xfrm>
            <a:off x="5033" y="0"/>
            <a:ext cx="18277932" cy="10286730"/>
          </a:xfrm>
          <a:custGeom>
            <a:avLst/>
            <a:gdLst/>
            <a:ahLst/>
            <a:cxnLst/>
            <a:rect l="l" t="t" r="r" b="b"/>
            <a:pathLst>
              <a:path w="18277932" h="10286730">
                <a:moveTo>
                  <a:pt x="0" y="0"/>
                </a:moveTo>
                <a:lnTo>
                  <a:pt x="18277932" y="0"/>
                </a:lnTo>
                <a:lnTo>
                  <a:pt x="18277932" y="10286730"/>
                </a:lnTo>
                <a:lnTo>
                  <a:pt x="0" y="102867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38186" y="759286"/>
            <a:ext cx="8049814" cy="661322"/>
          </a:xfrm>
          <a:custGeom>
            <a:avLst/>
            <a:gdLst/>
            <a:ahLst/>
            <a:cxnLst/>
            <a:rect l="l" t="t" r="r" b="b"/>
            <a:pathLst>
              <a:path w="8049814" h="661322">
                <a:moveTo>
                  <a:pt x="0" y="0"/>
                </a:moveTo>
                <a:lnTo>
                  <a:pt x="8049814" y="0"/>
                </a:lnTo>
                <a:lnTo>
                  <a:pt x="8049814" y="661322"/>
                </a:lnTo>
                <a:lnTo>
                  <a:pt x="0" y="661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 descr="Koszty&#10;&#10;Zdjęcie przedstawia lupę a obok niej  stojące 4 drewniane kostki ułożone jedna na drugiej, na każdej kostce jest inna litera, razem układają się w słowo COST"/>
          <p:cNvSpPr/>
          <p:nvPr/>
        </p:nvSpPr>
        <p:spPr>
          <a:xfrm>
            <a:off x="10238184" y="1885982"/>
            <a:ext cx="8049816" cy="6671966"/>
          </a:xfrm>
          <a:custGeom>
            <a:avLst/>
            <a:gdLst/>
            <a:ahLst/>
            <a:cxnLst/>
            <a:rect l="l" t="t" r="r" b="b"/>
            <a:pathLst>
              <a:path w="8049816" h="6671966">
                <a:moveTo>
                  <a:pt x="0" y="0"/>
                </a:moveTo>
                <a:lnTo>
                  <a:pt x="8049816" y="0"/>
                </a:lnTo>
                <a:lnTo>
                  <a:pt x="8049816" y="6671966"/>
                </a:lnTo>
                <a:lnTo>
                  <a:pt x="0" y="66719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7659" r="-1765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235209" y="627758"/>
            <a:ext cx="9772797" cy="8317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Wydatki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muszą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spełniać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wymogi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określone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w </a:t>
            </a:r>
            <a:r>
              <a:rPr lang="en-US" sz="2400" u="sng" dirty="0" err="1">
                <a:latin typeface="TT Rounds Condensed"/>
                <a:hlinkClick r:id="rId6" tooltip="https://www.funduszeeuropejskie.gov.pl/media/112343/Wytyczne_dotyczace_kwalifikowalnosci_2021_2027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Wytycznych</a:t>
            </a:r>
            <a:r>
              <a:rPr lang="en-US" sz="2400" u="sng" dirty="0">
                <a:latin typeface="TT Rounds Condensed"/>
                <a:hlinkClick r:id="rId6" tooltip="https://www.funduszeeuropejskie.gov.pl/media/112343/Wytyczne_dotyczace_kwalifikowalnosci_2021_2027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u="sng" dirty="0" err="1">
                <a:latin typeface="TT Rounds Condensed"/>
                <a:hlinkClick r:id="rId6" tooltip="https://www.funduszeeuropejskie.gov.pl/media/112343/Wytyczne_dotyczace_kwalifikowalnosci_2021_2027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dotyczących</a:t>
            </a:r>
            <a:r>
              <a:rPr lang="en-US" sz="2400" u="sng" dirty="0">
                <a:latin typeface="TT Rounds Condensed"/>
                <a:hlinkClick r:id="rId6" tooltip="https://www.funduszeeuropejskie.gov.pl/media/112343/Wytyczne_dotyczace_kwalifikowalnosci_2021_2027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u="sng" dirty="0" err="1">
                <a:latin typeface="TT Rounds Condensed"/>
                <a:hlinkClick r:id="rId6" tooltip="https://www.funduszeeuropejskie.gov.pl/media/112343/Wytyczne_dotyczace_kwalifikowalnosci_2021_2027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kwalifikowalności</a:t>
            </a:r>
            <a:r>
              <a:rPr lang="en-US" sz="2400" u="sng" dirty="0">
                <a:latin typeface="TT Rounds Condensed"/>
                <a:hlinkClick r:id="rId6" tooltip="https://www.funduszeeuropejskie.gov.pl/media/112343/Wytyczne_dotyczace_kwalifikowalnosci_2021_2027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u="sng" dirty="0" err="1">
                <a:latin typeface="TT Rounds Condensed"/>
                <a:hlinkClick r:id="rId6" tooltip="https://www.funduszeeuropejskie.gov.pl/media/112343/Wytyczne_dotyczace_kwalifikowalnosci_2021_2027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wydatków</a:t>
            </a:r>
            <a:r>
              <a:rPr lang="en-US" sz="2400" u="sng" dirty="0">
                <a:latin typeface="TT Rounds Condensed"/>
                <a:hlinkClick r:id="rId6" tooltip="https://www.funduszeeuropejskie.gov.pl/media/112343/Wytyczne_dotyczace_kwalifikowalnosci_2021_2027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u="sng" dirty="0" err="1">
                <a:latin typeface="TT Rounds Condensed"/>
                <a:hlinkClick r:id="rId6" tooltip="https://www.funduszeeuropejskie.gov.pl/media/112343/Wytyczne_dotyczace_kwalifikowalnosci_2021_2027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</a:t>
            </a:r>
            <a:r>
              <a:rPr lang="en-US" sz="2400" u="sng" dirty="0">
                <a:latin typeface="TT Rounds Condensed"/>
                <a:hlinkClick r:id="rId6" tooltip="https://www.funduszeeuropejskie.gov.pl/media/112343/Wytyczne_dotyczace_kwalifikowalnosci_2021_2027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u="sng" dirty="0" err="1">
                <a:latin typeface="TT Rounds Condensed"/>
                <a:hlinkClick r:id="rId6" tooltip="https://www.funduszeeuropejskie.gov.pl/media/112343/Wytyczne_dotyczace_kwalifikowalnosci_2021_2027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lata</a:t>
            </a:r>
            <a:r>
              <a:rPr lang="en-US" sz="2400" u="sng" dirty="0">
                <a:latin typeface="TT Rounds Condensed"/>
                <a:hlinkClick r:id="rId6" tooltip="https://www.funduszeeuropejskie.gov.pl/media/112343/Wytyczne_dotyczace_kwalifikowalnosci_2021_2027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pl-PL" sz="2400" u="sng" dirty="0">
                <a:latin typeface="TT Rounds Condensed"/>
                <a:hlinkClick r:id="rId6" tooltip="https://www.funduszeeuropejskie.gov.pl/media/112343/Wytyczne_dotyczace_kwalifikowalnosci_2021_2027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u="sng" dirty="0">
                <a:latin typeface="TT Rounds Condensed"/>
                <a:hlinkClick r:id="rId6" tooltip="https://www.funduszeeuropejskie.gov.pl/media/112343/Wytyczne_dotyczace_kwalifikowalnosci_2021_2027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2021-2027</a:t>
            </a:r>
            <a:endParaRPr lang="pl-PL" sz="2400" dirty="0">
              <a:latin typeface="TT Rounds Condensed"/>
            </a:endParaRPr>
          </a:p>
          <a:p>
            <a:pPr algn="ctr">
              <a:lnSpc>
                <a:spcPct val="114000"/>
              </a:lnSpc>
            </a:pPr>
            <a:endParaRPr lang="en-US" sz="2000" dirty="0">
              <a:solidFill>
                <a:srgbClr val="000000"/>
              </a:solidFill>
              <a:latin typeface="TT Rounds Condensed"/>
            </a:endParaRPr>
          </a:p>
          <a:p>
            <a:pPr algn="ctr">
              <a:lnSpc>
                <a:spcPct val="114000"/>
              </a:lnSpc>
            </a:pP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Wsparcie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może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zostać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przeznaczone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na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:</a:t>
            </a:r>
          </a:p>
          <a:p>
            <a:pPr algn="ctr">
              <a:lnSpc>
                <a:spcPct val="114000"/>
              </a:lnSpc>
            </a:pPr>
            <a:endParaRPr lang="en-US" sz="2000" dirty="0">
              <a:solidFill>
                <a:srgbClr val="000000"/>
              </a:solidFill>
              <a:latin typeface="TT Rounds Condensed Bold"/>
            </a:endParaRPr>
          </a:p>
          <a:p>
            <a:pPr>
              <a:lnSpc>
                <a:spcPct val="114000"/>
              </a:lnSpc>
            </a:pPr>
            <a:r>
              <a:rPr lang="en-US" sz="2600" dirty="0" err="1">
                <a:solidFill>
                  <a:srgbClr val="000000"/>
                </a:solidFill>
                <a:latin typeface="TT Rounds Condensed Bold"/>
              </a:rPr>
              <a:t>Koszty</a:t>
            </a:r>
            <a:r>
              <a:rPr lang="en-US" sz="26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T Rounds Condensed Bold"/>
              </a:rPr>
              <a:t>bezpośrednie</a:t>
            </a:r>
            <a:r>
              <a:rPr lang="en-US" sz="2600" dirty="0">
                <a:solidFill>
                  <a:srgbClr val="000000"/>
                </a:solidFill>
                <a:latin typeface="TT Rounds Condensed Bold"/>
              </a:rPr>
              <a:t>:</a:t>
            </a:r>
          </a:p>
          <a:p>
            <a:pPr marL="367039" lvl="1" indent="-183519">
              <a:lnSpc>
                <a:spcPct val="114000"/>
              </a:lnSpc>
              <a:buFont typeface="Arial"/>
              <a:buChar char="•"/>
            </a:pPr>
            <a:r>
              <a:rPr lang="en-US" sz="2600" dirty="0" err="1">
                <a:solidFill>
                  <a:srgbClr val="000000"/>
                </a:solidFill>
                <a:latin typeface="TT Rounds Condensed"/>
              </a:rPr>
              <a:t>środki</a:t>
            </a:r>
            <a:r>
              <a:rPr lang="en-US" sz="26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T Rounds Condensed"/>
              </a:rPr>
              <a:t>trwałe</a:t>
            </a:r>
            <a:r>
              <a:rPr lang="en-US" sz="2600" dirty="0">
                <a:solidFill>
                  <a:srgbClr val="000000"/>
                </a:solidFill>
                <a:latin typeface="TT Rounds Condensed"/>
              </a:rPr>
              <a:t>/</a:t>
            </a:r>
            <a:r>
              <a:rPr lang="en-US" sz="2600" dirty="0" err="1">
                <a:solidFill>
                  <a:srgbClr val="000000"/>
                </a:solidFill>
                <a:latin typeface="TT Rounds Condensed"/>
              </a:rPr>
              <a:t>dostawy</a:t>
            </a:r>
            <a:r>
              <a:rPr lang="en-US" sz="2600" dirty="0">
                <a:solidFill>
                  <a:srgbClr val="000000"/>
                </a:solidFill>
                <a:latin typeface="TT Rounds Condensed"/>
              </a:rPr>
              <a:t> (</a:t>
            </a:r>
            <a:r>
              <a:rPr lang="en-US" sz="2600" dirty="0" err="1">
                <a:solidFill>
                  <a:srgbClr val="000000"/>
                </a:solidFill>
                <a:latin typeface="TT Rounds Condensed"/>
              </a:rPr>
              <a:t>sprzęt</a:t>
            </a:r>
            <a:r>
              <a:rPr lang="en-US" sz="2600" dirty="0">
                <a:solidFill>
                  <a:srgbClr val="000000"/>
                </a:solidFill>
                <a:latin typeface="TT Rounds Condensed"/>
              </a:rPr>
              <a:t> i </a:t>
            </a:r>
            <a:r>
              <a:rPr lang="en-US" sz="2600" dirty="0" err="1">
                <a:solidFill>
                  <a:srgbClr val="000000"/>
                </a:solidFill>
                <a:latin typeface="TT Rounds Condensed"/>
              </a:rPr>
              <a:t>wyposażenie</a:t>
            </a:r>
            <a:r>
              <a:rPr lang="en-US" sz="26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T Rounds Condensed"/>
              </a:rPr>
              <a:t>niezbędne</a:t>
            </a:r>
            <a:r>
              <a:rPr lang="en-US" sz="2600" dirty="0">
                <a:solidFill>
                  <a:srgbClr val="000000"/>
                </a:solidFill>
                <a:latin typeface="TT Rounds Condensed"/>
              </a:rPr>
              <a:t> do </a:t>
            </a:r>
            <a:r>
              <a:rPr lang="en-US" sz="2600" dirty="0" err="1">
                <a:solidFill>
                  <a:srgbClr val="000000"/>
                </a:solidFill>
                <a:latin typeface="TT Rounds Condensed"/>
              </a:rPr>
              <a:t>realizacji</a:t>
            </a:r>
            <a:r>
              <a:rPr lang="en-US" sz="2600" dirty="0">
                <a:solidFill>
                  <a:srgbClr val="000000"/>
                </a:solidFill>
                <a:latin typeface="TT Rounds Condensed"/>
              </a:rPr>
              <a:t> i </a:t>
            </a:r>
            <a:r>
              <a:rPr lang="en-US" sz="2600" dirty="0" err="1">
                <a:solidFill>
                  <a:srgbClr val="000000"/>
                </a:solidFill>
                <a:latin typeface="TT Rounds Condensed"/>
              </a:rPr>
              <a:t>utrzymania</a:t>
            </a:r>
            <a:r>
              <a:rPr lang="en-US" sz="26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T Rounds Condensed"/>
              </a:rPr>
              <a:t>efektów</a:t>
            </a:r>
            <a:r>
              <a:rPr lang="en-US" sz="26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T Rounds Condensed"/>
              </a:rPr>
              <a:t>projektu</a:t>
            </a:r>
            <a:r>
              <a:rPr lang="en-US" sz="2600" dirty="0">
                <a:solidFill>
                  <a:srgbClr val="000000"/>
                </a:solidFill>
                <a:latin typeface="TT Rounds Condensed"/>
              </a:rPr>
              <a:t>);</a:t>
            </a:r>
          </a:p>
          <a:p>
            <a:pPr marL="367039" lvl="1" indent="-183519">
              <a:lnSpc>
                <a:spcPct val="114000"/>
              </a:lnSpc>
              <a:buFont typeface="Arial"/>
              <a:buChar char="•"/>
            </a:pPr>
            <a:r>
              <a:rPr lang="en-US" sz="2600" dirty="0" err="1">
                <a:solidFill>
                  <a:srgbClr val="000000"/>
                </a:solidFill>
                <a:latin typeface="TT Rounds Condensed"/>
              </a:rPr>
              <a:t>wartości</a:t>
            </a:r>
            <a:r>
              <a:rPr lang="en-US" sz="26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T Rounds Condensed"/>
              </a:rPr>
              <a:t>niematerialne</a:t>
            </a:r>
            <a:r>
              <a:rPr lang="en-US" sz="26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T Rounds Condensed"/>
              </a:rPr>
              <a:t>i</a:t>
            </a:r>
            <a:r>
              <a:rPr lang="en-US" sz="26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T Rounds Condensed"/>
              </a:rPr>
              <a:t>prawne</a:t>
            </a:r>
            <a:r>
              <a:rPr lang="en-US" sz="2600" dirty="0">
                <a:solidFill>
                  <a:srgbClr val="000000"/>
                </a:solidFill>
                <a:latin typeface="TT Rounds Condensed"/>
              </a:rPr>
              <a:t>;</a:t>
            </a:r>
          </a:p>
          <a:p>
            <a:pPr marL="367039" lvl="1" indent="-183519">
              <a:lnSpc>
                <a:spcPct val="114000"/>
              </a:lnSpc>
              <a:buFont typeface="Arial"/>
              <a:buChar char="•"/>
            </a:pPr>
            <a:r>
              <a:rPr lang="en-US" sz="2600" dirty="0" err="1">
                <a:solidFill>
                  <a:srgbClr val="000000"/>
                </a:solidFill>
                <a:latin typeface="TT Rounds Condensed"/>
              </a:rPr>
              <a:t>podatki</a:t>
            </a:r>
            <a:r>
              <a:rPr lang="en-US" sz="26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T Rounds Condensed"/>
              </a:rPr>
              <a:t>i</a:t>
            </a:r>
            <a:r>
              <a:rPr lang="en-US" sz="26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T Rounds Condensed"/>
              </a:rPr>
              <a:t>opłaty</a:t>
            </a:r>
            <a:r>
              <a:rPr lang="en-US" sz="2600" dirty="0">
                <a:solidFill>
                  <a:srgbClr val="000000"/>
                </a:solidFill>
                <a:latin typeface="TT Rounds Condensed"/>
              </a:rPr>
              <a:t>;</a:t>
            </a:r>
          </a:p>
          <a:p>
            <a:pPr marL="367039" lvl="1" indent="-183519">
              <a:lnSpc>
                <a:spcPct val="114000"/>
              </a:lnSpc>
              <a:buFont typeface="Arial"/>
              <a:buChar char="•"/>
            </a:pPr>
            <a:r>
              <a:rPr lang="en-US" sz="2600" dirty="0" err="1">
                <a:solidFill>
                  <a:srgbClr val="000000"/>
                </a:solidFill>
                <a:latin typeface="TT Rounds Condensed"/>
              </a:rPr>
              <a:t>dostawy</a:t>
            </a:r>
            <a:r>
              <a:rPr lang="en-US" sz="2600" dirty="0">
                <a:solidFill>
                  <a:srgbClr val="000000"/>
                </a:solidFill>
                <a:latin typeface="TT Rounds Condensed"/>
              </a:rPr>
              <a:t> (</a:t>
            </a:r>
            <a:r>
              <a:rPr lang="en-US" sz="2600" dirty="0" err="1">
                <a:solidFill>
                  <a:srgbClr val="000000"/>
                </a:solidFill>
                <a:latin typeface="TT Rounds Condensed"/>
              </a:rPr>
              <a:t>inne</a:t>
            </a:r>
            <a:r>
              <a:rPr lang="en-US" sz="26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T Rounds Condensed"/>
              </a:rPr>
              <a:t>niż</a:t>
            </a:r>
            <a:r>
              <a:rPr lang="en-US" sz="26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T Rounds Condensed"/>
              </a:rPr>
              <a:t>środki</a:t>
            </a:r>
            <a:r>
              <a:rPr lang="en-US" sz="26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T Rounds Condensed"/>
              </a:rPr>
              <a:t>trwałe</a:t>
            </a:r>
            <a:r>
              <a:rPr lang="en-US" sz="2600" dirty="0">
                <a:solidFill>
                  <a:srgbClr val="000000"/>
                </a:solidFill>
                <a:latin typeface="TT Rounds Condensed"/>
              </a:rPr>
              <a:t>);</a:t>
            </a:r>
          </a:p>
          <a:p>
            <a:pPr marL="367039" lvl="1" indent="-183519">
              <a:lnSpc>
                <a:spcPct val="114000"/>
              </a:lnSpc>
              <a:buFont typeface="Arial"/>
              <a:buChar char="•"/>
            </a:pPr>
            <a:r>
              <a:rPr lang="en-US" sz="2600" dirty="0" err="1">
                <a:solidFill>
                  <a:srgbClr val="000000"/>
                </a:solidFill>
                <a:latin typeface="TT Rounds Condensed"/>
              </a:rPr>
              <a:t>nadzór</a:t>
            </a:r>
            <a:r>
              <a:rPr lang="en-US" sz="2600" dirty="0">
                <a:solidFill>
                  <a:srgbClr val="000000"/>
                </a:solidFill>
                <a:latin typeface="TT Rounds Condensed"/>
              </a:rPr>
              <a:t>/ </a:t>
            </a:r>
            <a:r>
              <a:rPr lang="en-US" sz="2600" dirty="0" err="1">
                <a:solidFill>
                  <a:srgbClr val="000000"/>
                </a:solidFill>
                <a:latin typeface="TT Rounds Condensed"/>
              </a:rPr>
              <a:t>zarządzanie</a:t>
            </a:r>
            <a:r>
              <a:rPr lang="en-US" sz="26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T Rounds Condensed"/>
              </a:rPr>
              <a:t>inwestycją</a:t>
            </a:r>
            <a:r>
              <a:rPr lang="en-US" sz="2600" dirty="0">
                <a:solidFill>
                  <a:srgbClr val="000000"/>
                </a:solidFill>
                <a:latin typeface="TT Rounds Condensed"/>
              </a:rPr>
              <a:t>;</a:t>
            </a:r>
          </a:p>
          <a:p>
            <a:pPr marL="367039" lvl="1" indent="-183519">
              <a:lnSpc>
                <a:spcPct val="114000"/>
              </a:lnSpc>
              <a:buFont typeface="Arial"/>
              <a:buChar char="•"/>
            </a:pPr>
            <a:r>
              <a:rPr lang="en-US" sz="2600" dirty="0" err="1">
                <a:solidFill>
                  <a:srgbClr val="000000"/>
                </a:solidFill>
                <a:latin typeface="TT Rounds Condensed"/>
              </a:rPr>
              <a:t>personel</a:t>
            </a:r>
            <a:r>
              <a:rPr lang="en-US" sz="26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T Rounds Condensed"/>
              </a:rPr>
              <a:t>projektu</a:t>
            </a:r>
            <a:r>
              <a:rPr lang="en-US" sz="2600" dirty="0">
                <a:solidFill>
                  <a:srgbClr val="000000"/>
                </a:solidFill>
                <a:latin typeface="TT Rounds Condensed"/>
              </a:rPr>
              <a:t> (</a:t>
            </a:r>
            <a:r>
              <a:rPr lang="en-US" sz="2600" dirty="0" err="1">
                <a:solidFill>
                  <a:srgbClr val="000000"/>
                </a:solidFill>
                <a:latin typeface="TT Rounds Condensed"/>
              </a:rPr>
              <a:t>inny</a:t>
            </a:r>
            <a:r>
              <a:rPr lang="en-US" sz="26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T Rounds Condensed"/>
              </a:rPr>
              <a:t>niż</a:t>
            </a:r>
            <a:r>
              <a:rPr lang="en-US" sz="26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T Rounds Condensed"/>
              </a:rPr>
              <a:t>wskazany</a:t>
            </a:r>
            <a:r>
              <a:rPr lang="en-US" sz="2600" dirty="0">
                <a:solidFill>
                  <a:srgbClr val="000000"/>
                </a:solidFill>
                <a:latin typeface="TT Rounds Condensed"/>
              </a:rPr>
              <a:t> w </a:t>
            </a:r>
            <a:r>
              <a:rPr lang="en-US" sz="2600" dirty="0" err="1">
                <a:solidFill>
                  <a:srgbClr val="000000"/>
                </a:solidFill>
                <a:latin typeface="TT Rounds Condensed"/>
              </a:rPr>
              <a:t>katalogu</a:t>
            </a:r>
            <a:r>
              <a:rPr lang="en-US" sz="26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T Rounds Condensed"/>
              </a:rPr>
              <a:t>kosztów</a:t>
            </a:r>
            <a:r>
              <a:rPr lang="en-US" sz="26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T Rounds Condensed"/>
              </a:rPr>
              <a:t>pośrednich</a:t>
            </a:r>
            <a:r>
              <a:rPr lang="en-US" sz="2600" dirty="0">
                <a:solidFill>
                  <a:srgbClr val="000000"/>
                </a:solidFill>
                <a:latin typeface="TT Rounds Condensed"/>
              </a:rPr>
              <a:t>, np. </a:t>
            </a:r>
            <a:r>
              <a:rPr lang="en-US" sz="2600" dirty="0" err="1">
                <a:solidFill>
                  <a:srgbClr val="000000"/>
                </a:solidFill>
                <a:latin typeface="TT Rounds Condensed"/>
              </a:rPr>
              <a:t>eksperci</a:t>
            </a:r>
            <a:r>
              <a:rPr lang="en-US" sz="26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T Rounds Condensed"/>
              </a:rPr>
              <a:t>terenowi</a:t>
            </a:r>
            <a:r>
              <a:rPr lang="en-US" sz="2600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T Rounds Condensed"/>
              </a:rPr>
              <a:t>pracownicy</a:t>
            </a:r>
            <a:r>
              <a:rPr lang="en-US" sz="26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T Rounds Condensed"/>
              </a:rPr>
              <a:t>merytoryczni</a:t>
            </a:r>
            <a:r>
              <a:rPr lang="en-US" sz="2600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T Rounds Condensed"/>
              </a:rPr>
              <a:t>itp</a:t>
            </a:r>
            <a:r>
              <a:rPr lang="en-US" sz="2600" dirty="0">
                <a:solidFill>
                  <a:srgbClr val="000000"/>
                </a:solidFill>
                <a:latin typeface="TT Rounds Condensed"/>
              </a:rPr>
              <a:t>.);</a:t>
            </a:r>
          </a:p>
          <a:p>
            <a:pPr marL="367039" lvl="1" indent="-183519">
              <a:lnSpc>
                <a:spcPct val="114000"/>
              </a:lnSpc>
              <a:buFont typeface="Arial"/>
              <a:buChar char="•"/>
            </a:pPr>
            <a:r>
              <a:rPr lang="en-US" sz="2600" dirty="0" err="1">
                <a:solidFill>
                  <a:srgbClr val="000000"/>
                </a:solidFill>
                <a:latin typeface="TT Rounds Condensed"/>
              </a:rPr>
              <a:t>usługi</a:t>
            </a:r>
            <a:r>
              <a:rPr lang="en-US" sz="26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T Rounds Condensed"/>
              </a:rPr>
              <a:t>zewnętrzne</a:t>
            </a:r>
            <a:r>
              <a:rPr lang="en-US" sz="2600" dirty="0">
                <a:solidFill>
                  <a:srgbClr val="000000"/>
                </a:solidFill>
                <a:latin typeface="TT Rounds Condensed"/>
              </a:rPr>
              <a:t> (w </a:t>
            </a:r>
            <a:r>
              <a:rPr lang="en-US" sz="2600" dirty="0" err="1">
                <a:solidFill>
                  <a:srgbClr val="000000"/>
                </a:solidFill>
                <a:latin typeface="TT Rounds Condensed"/>
              </a:rPr>
              <a:t>tym</a:t>
            </a:r>
            <a:r>
              <a:rPr lang="en-US" sz="2600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T Rounds Condensed"/>
              </a:rPr>
              <a:t>szkolenia</a:t>
            </a:r>
            <a:r>
              <a:rPr lang="en-US" sz="26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T Rounds Condensed"/>
              </a:rPr>
              <a:t>merytoryczne</a:t>
            </a:r>
            <a:r>
              <a:rPr lang="en-US" sz="26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T Rounds Condensed"/>
              </a:rPr>
              <a:t>pracowników</a:t>
            </a:r>
            <a:r>
              <a:rPr lang="en-US" sz="26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T Rounds Condensed"/>
              </a:rPr>
              <a:t>innych</a:t>
            </a:r>
            <a:r>
              <a:rPr lang="en-US" sz="26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T Rounds Condensed"/>
              </a:rPr>
              <a:t>niż</a:t>
            </a:r>
            <a:r>
              <a:rPr lang="en-US" sz="26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T Rounds Condensed"/>
              </a:rPr>
              <a:t>wskazanych</a:t>
            </a:r>
            <a:r>
              <a:rPr lang="en-US" sz="2600" dirty="0">
                <a:solidFill>
                  <a:srgbClr val="000000"/>
                </a:solidFill>
                <a:latin typeface="TT Rounds Condensed"/>
              </a:rPr>
              <a:t> w </a:t>
            </a:r>
            <a:r>
              <a:rPr lang="en-US" sz="2600" dirty="0" err="1">
                <a:solidFill>
                  <a:srgbClr val="000000"/>
                </a:solidFill>
                <a:latin typeface="TT Rounds Condensed"/>
              </a:rPr>
              <a:t>katalogu</a:t>
            </a:r>
            <a:r>
              <a:rPr lang="en-US" sz="26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T Rounds Condensed"/>
              </a:rPr>
              <a:t>kosztów</a:t>
            </a:r>
            <a:r>
              <a:rPr lang="en-US" sz="26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T Rounds Condensed"/>
              </a:rPr>
              <a:t>pośrednich</a:t>
            </a:r>
            <a:r>
              <a:rPr lang="en-US" sz="2600" dirty="0">
                <a:solidFill>
                  <a:srgbClr val="000000"/>
                </a:solidFill>
                <a:latin typeface="TT Rounds Condensed"/>
              </a:rPr>
              <a:t>);</a:t>
            </a:r>
          </a:p>
          <a:p>
            <a:pPr marL="367039" lvl="1" indent="-183519">
              <a:lnSpc>
                <a:spcPct val="114000"/>
              </a:lnSpc>
              <a:buFont typeface="Arial"/>
              <a:buChar char="•"/>
            </a:pPr>
            <a:r>
              <a:rPr lang="en-US" sz="2600" dirty="0" err="1">
                <a:solidFill>
                  <a:srgbClr val="000000"/>
                </a:solidFill>
                <a:latin typeface="TT Rounds Condensed"/>
              </a:rPr>
              <a:t>działania</a:t>
            </a:r>
            <a:r>
              <a:rPr lang="en-US" sz="26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T Rounds Condensed"/>
              </a:rPr>
              <a:t>informacyjne</a:t>
            </a:r>
            <a:r>
              <a:rPr lang="en-US" sz="26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T Rounds Condensed"/>
              </a:rPr>
              <a:t>i</a:t>
            </a:r>
            <a:r>
              <a:rPr lang="en-US" sz="26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T Rounds Condensed"/>
              </a:rPr>
              <a:t>promocyjne</a:t>
            </a:r>
            <a:r>
              <a:rPr lang="en-US" sz="2600" dirty="0">
                <a:solidFill>
                  <a:srgbClr val="000000"/>
                </a:solidFill>
                <a:latin typeface="TT Rounds Condensed"/>
              </a:rPr>
              <a:t>. </a:t>
            </a:r>
          </a:p>
          <a:p>
            <a:pPr algn="ctr">
              <a:lnSpc>
                <a:spcPts val="2240"/>
              </a:lnSpc>
            </a:pPr>
            <a:endParaRPr lang="en-US" sz="1700" dirty="0">
              <a:solidFill>
                <a:srgbClr val="000000"/>
              </a:solidFill>
              <a:latin typeface="TT Rounds Condensed"/>
            </a:endParaRPr>
          </a:p>
          <a:p>
            <a:pPr algn="ctr">
              <a:lnSpc>
                <a:spcPts val="2240"/>
              </a:lnSpc>
            </a:pPr>
            <a:endParaRPr lang="en-US" sz="1700" dirty="0">
              <a:solidFill>
                <a:srgbClr val="000000"/>
              </a:solidFill>
              <a:latin typeface="TT Rounds Condensed"/>
            </a:endParaRPr>
          </a:p>
          <a:p>
            <a:pPr algn="ctr">
              <a:lnSpc>
                <a:spcPts val="2660"/>
              </a:lnSpc>
            </a:pPr>
            <a:endParaRPr lang="en-US" sz="1700" dirty="0">
              <a:solidFill>
                <a:srgbClr val="000000"/>
              </a:solidFill>
              <a:latin typeface="TT Rounds Condense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3136708" y="874999"/>
            <a:ext cx="4147245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dirty="0" err="1">
                <a:solidFill>
                  <a:srgbClr val="000000"/>
                </a:solidFill>
                <a:latin typeface="TT Rounds Condensed Bold"/>
              </a:rPr>
              <a:t>Katalog</a:t>
            </a:r>
            <a:r>
              <a:rPr lang="en-US" sz="2199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TT Rounds Condensed Bold"/>
              </a:rPr>
              <a:t>wydatków</a:t>
            </a:r>
            <a:r>
              <a:rPr lang="en-US" sz="2199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TT Rounds Condensed Bold"/>
              </a:rPr>
              <a:t>kwalifikowalnych</a:t>
            </a:r>
            <a:endParaRPr lang="en-US" sz="2199" dirty="0">
              <a:solidFill>
                <a:srgbClr val="000000"/>
              </a:solidFill>
              <a:latin typeface="TT Rounds Condensed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Logo&#10;&#10;Loga: &#10;- Trzy gwiazdy ułożone na planie trójkąta, czerwona, biała i żółta, przedstawione na niebieskim tle (Pomoc Techniczna da Funduszy Europejskich)&#10;- Flaga Polski (Rzeczpospolita Polska) &#10;- Flaga unii Europejskiej Niebieski prostokąt na którym widnieje okrąg ułożony z żółtych gwiazdek (Dofinansowane przez Unię Europejską) &#10;- zielony okrąg w którym znajduje się napis&quot; lasy Państwowe&quot;, wewnątrz znajduje się kolejny zielony okrąg a w nim przekrój drzewa iglastego wraz z literą &quot;P&quot;  (Centrum Koordynacji Projektów Środowiskowych)"/>
          <p:cNvSpPr/>
          <p:nvPr/>
        </p:nvSpPr>
        <p:spPr>
          <a:xfrm>
            <a:off x="0" y="0"/>
            <a:ext cx="18277932" cy="10286730"/>
          </a:xfrm>
          <a:custGeom>
            <a:avLst/>
            <a:gdLst/>
            <a:ahLst/>
            <a:cxnLst/>
            <a:rect l="l" t="t" r="r" b="b"/>
            <a:pathLst>
              <a:path w="18277932" h="10286730">
                <a:moveTo>
                  <a:pt x="0" y="0"/>
                </a:moveTo>
                <a:lnTo>
                  <a:pt x="18277932" y="0"/>
                </a:lnTo>
                <a:lnTo>
                  <a:pt x="18277932" y="10286730"/>
                </a:lnTo>
                <a:lnTo>
                  <a:pt x="0" y="102867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38186" y="759286"/>
            <a:ext cx="8049814" cy="661322"/>
          </a:xfrm>
          <a:custGeom>
            <a:avLst/>
            <a:gdLst/>
            <a:ahLst/>
            <a:cxnLst/>
            <a:rect l="l" t="t" r="r" b="b"/>
            <a:pathLst>
              <a:path w="8049814" h="661322">
                <a:moveTo>
                  <a:pt x="0" y="0"/>
                </a:moveTo>
                <a:lnTo>
                  <a:pt x="8049814" y="0"/>
                </a:lnTo>
                <a:lnTo>
                  <a:pt x="8049814" y="661322"/>
                </a:lnTo>
                <a:lnTo>
                  <a:pt x="0" y="661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 descr="Koszty&#10;&#10;Zdjęcie przedstawia lupę a obok niej  stojące 4 drewniane kostki ułożone jedna na drugiej, na każdej kostce jest inna litera, razem układają się w słowo COST"/>
          <p:cNvSpPr/>
          <p:nvPr/>
        </p:nvSpPr>
        <p:spPr>
          <a:xfrm>
            <a:off x="10238184" y="1885982"/>
            <a:ext cx="8049816" cy="6671966"/>
          </a:xfrm>
          <a:custGeom>
            <a:avLst/>
            <a:gdLst/>
            <a:ahLst/>
            <a:cxnLst/>
            <a:rect l="l" t="t" r="r" b="b"/>
            <a:pathLst>
              <a:path w="8049816" h="6671966">
                <a:moveTo>
                  <a:pt x="0" y="0"/>
                </a:moveTo>
                <a:lnTo>
                  <a:pt x="8049816" y="0"/>
                </a:lnTo>
                <a:lnTo>
                  <a:pt x="8049816" y="6671966"/>
                </a:lnTo>
                <a:lnTo>
                  <a:pt x="0" y="66719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7659" r="-1765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232693" y="656823"/>
            <a:ext cx="9772797" cy="10218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endParaRPr dirty="0"/>
          </a:p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TT Rounds Condensed"/>
                <a:ea typeface="TT Rounds Condensed"/>
              </a:rPr>
              <a:t>Koszty</a:t>
            </a:r>
            <a:r>
              <a:rPr lang="en-US" sz="2000" dirty="0">
                <a:solidFill>
                  <a:srgbClr val="000000"/>
                </a:solidFill>
                <a:latin typeface="TT Rounds Condensed"/>
                <a:ea typeface="TT Rounds Condense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T Rounds Condensed"/>
                <a:ea typeface="TT Rounds Condensed"/>
              </a:rPr>
              <a:t>pośrednie</a:t>
            </a:r>
            <a:r>
              <a:rPr lang="en-US" sz="2000" dirty="0">
                <a:solidFill>
                  <a:srgbClr val="000000"/>
                </a:solidFill>
                <a:latin typeface="TT Rounds Condensed"/>
                <a:ea typeface="TT Rounds Condensed"/>
              </a:rPr>
              <a:t> w </a:t>
            </a:r>
            <a:r>
              <a:rPr lang="en-US" sz="2000" dirty="0" err="1">
                <a:solidFill>
                  <a:srgbClr val="000000"/>
                </a:solidFill>
                <a:latin typeface="TT Rounds Condensed"/>
                <a:ea typeface="TT Rounds Condensed"/>
              </a:rPr>
              <a:t>projektach</a:t>
            </a:r>
            <a:r>
              <a:rPr lang="en-US" sz="2000" dirty="0">
                <a:solidFill>
                  <a:srgbClr val="000000"/>
                </a:solidFill>
                <a:latin typeface="TT Rounds Condensed"/>
                <a:ea typeface="TT Rounds Condensed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T Rounds Condensed"/>
                <a:ea typeface="TT Rounds Condensed"/>
              </a:rPr>
              <a:t>realizowanych</a:t>
            </a:r>
            <a:r>
              <a:rPr lang="en-US" sz="2000" dirty="0">
                <a:solidFill>
                  <a:srgbClr val="000000"/>
                </a:solidFill>
                <a:latin typeface="TT Rounds Condensed"/>
                <a:ea typeface="TT Rounds Condensed"/>
              </a:rPr>
              <a:t> ze </a:t>
            </a:r>
            <a:r>
              <a:rPr lang="en-US" sz="2000" dirty="0" err="1">
                <a:solidFill>
                  <a:srgbClr val="000000"/>
                </a:solidFill>
                <a:latin typeface="TT Rounds Condensed"/>
                <a:ea typeface="TT Rounds Condensed"/>
              </a:rPr>
              <a:t>środków</a:t>
            </a:r>
            <a:r>
              <a:rPr lang="en-US" sz="2000" dirty="0">
                <a:solidFill>
                  <a:srgbClr val="000000"/>
                </a:solidFill>
                <a:latin typeface="TT Rounds Condensed"/>
                <a:ea typeface="TT Rounds Condense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T Rounds Condensed"/>
                <a:ea typeface="TT Rounds Condensed"/>
              </a:rPr>
              <a:t>FEnIKS</a:t>
            </a:r>
            <a:r>
              <a:rPr lang="en-US" sz="2000" dirty="0">
                <a:solidFill>
                  <a:srgbClr val="000000"/>
                </a:solidFill>
                <a:latin typeface="TT Rounds Condensed"/>
                <a:ea typeface="TT Rounds Condensed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T Rounds Condensed"/>
                <a:ea typeface="TT Rounds Condensed"/>
              </a:rPr>
              <a:t>są</a:t>
            </a:r>
            <a:r>
              <a:rPr lang="en-US" sz="2000" dirty="0">
                <a:solidFill>
                  <a:srgbClr val="000000"/>
                </a:solidFill>
                <a:latin typeface="TT Rounds Condensed"/>
                <a:ea typeface="TT Rounds Condense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T Rounds Condensed"/>
                <a:ea typeface="TT Rounds Condensed"/>
              </a:rPr>
              <a:t>rozliczane</a:t>
            </a:r>
            <a:r>
              <a:rPr lang="en-US" sz="2000" dirty="0">
                <a:solidFill>
                  <a:srgbClr val="000000"/>
                </a:solidFill>
                <a:latin typeface="TT Rounds Condensed"/>
                <a:ea typeface="TT Rounds Condense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T Rounds Condensed"/>
                <a:ea typeface="TT Rounds Condensed"/>
              </a:rPr>
              <a:t>uproszczoną</a:t>
            </a:r>
            <a:r>
              <a:rPr lang="en-US" sz="2000" dirty="0">
                <a:solidFill>
                  <a:srgbClr val="000000"/>
                </a:solidFill>
                <a:latin typeface="TT Rounds Condensed"/>
                <a:ea typeface="TT Rounds Condense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T Rounds Condensed"/>
                <a:ea typeface="TT Rounds Condensed"/>
              </a:rPr>
              <a:t>metodą</a:t>
            </a:r>
            <a:r>
              <a:rPr lang="en-US" sz="2000" dirty="0">
                <a:solidFill>
                  <a:srgbClr val="000000"/>
                </a:solidFill>
                <a:latin typeface="TT Rounds Condensed"/>
                <a:ea typeface="TT Rounds Condense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T Rounds Condensed"/>
                <a:ea typeface="TT Rounds Condensed"/>
              </a:rPr>
              <a:t>rozliczania</a:t>
            </a:r>
            <a:r>
              <a:rPr lang="en-US" sz="2000" dirty="0">
                <a:solidFill>
                  <a:srgbClr val="000000"/>
                </a:solidFill>
                <a:latin typeface="TT Rounds Condensed"/>
                <a:ea typeface="TT Rounds Condense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T Rounds Condensed"/>
                <a:ea typeface="TT Rounds Condensed"/>
              </a:rPr>
              <a:t>wydatków</a:t>
            </a:r>
            <a:r>
              <a:rPr lang="en-US" sz="2000" dirty="0">
                <a:solidFill>
                  <a:srgbClr val="000000"/>
                </a:solidFill>
                <a:latin typeface="TT Rounds Condensed"/>
                <a:ea typeface="TT Rounds Condensed"/>
              </a:rPr>
              <a:t> – </a:t>
            </a:r>
            <a:r>
              <a:rPr lang="en-US" sz="2000" dirty="0" err="1">
                <a:solidFill>
                  <a:srgbClr val="000000"/>
                </a:solidFill>
                <a:latin typeface="TT Rounds Condensed"/>
                <a:ea typeface="TT Rounds Condensed"/>
              </a:rPr>
              <a:t>stawką</a:t>
            </a:r>
            <a:r>
              <a:rPr lang="en-US" sz="2000" dirty="0">
                <a:solidFill>
                  <a:srgbClr val="000000"/>
                </a:solidFill>
                <a:latin typeface="TT Rounds Condensed"/>
                <a:ea typeface="TT Rounds Condense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T Rounds Condensed"/>
                <a:ea typeface="TT Rounds Condensed"/>
              </a:rPr>
              <a:t>ryczałtową</a:t>
            </a:r>
            <a:r>
              <a:rPr lang="en-US" sz="2000" dirty="0">
                <a:solidFill>
                  <a:srgbClr val="000000"/>
                </a:solidFill>
                <a:latin typeface="TT Rounds Condensed"/>
                <a:ea typeface="TT Rounds Condensed"/>
              </a:rPr>
              <a:t>. </a:t>
            </a:r>
            <a:r>
              <a:rPr lang="en-US" sz="2000" dirty="0" err="1">
                <a:solidFill>
                  <a:srgbClr val="000000"/>
                </a:solidFill>
                <a:latin typeface="TT Rounds Condensed"/>
                <a:ea typeface="TT Rounds Condensed"/>
              </a:rPr>
              <a:t>Wysokość</a:t>
            </a:r>
            <a:r>
              <a:rPr lang="en-US" sz="2000" dirty="0">
                <a:solidFill>
                  <a:srgbClr val="000000"/>
                </a:solidFill>
                <a:latin typeface="TT Rounds Condensed"/>
                <a:ea typeface="TT Rounds Condense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T Rounds Condensed"/>
                <a:ea typeface="TT Rounds Condensed"/>
              </a:rPr>
              <a:t>stawki</a:t>
            </a:r>
            <a:r>
              <a:rPr lang="en-US" sz="2000" dirty="0">
                <a:solidFill>
                  <a:srgbClr val="000000"/>
                </a:solidFill>
                <a:latin typeface="TT Rounds Condensed"/>
                <a:ea typeface="TT Rounds Condense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T Rounds Condensed"/>
                <a:ea typeface="TT Rounds Condensed"/>
              </a:rPr>
              <a:t>ryczałtowej</a:t>
            </a:r>
            <a:r>
              <a:rPr lang="en-US" sz="2000" dirty="0">
                <a:solidFill>
                  <a:srgbClr val="000000"/>
                </a:solidFill>
                <a:latin typeface="TT Rounds Condensed"/>
                <a:ea typeface="TT Rounds Condense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T Rounds Condensed"/>
                <a:ea typeface="TT Rounds Condensed"/>
              </a:rPr>
              <a:t>została</a:t>
            </a:r>
            <a:r>
              <a:rPr lang="en-US" sz="2000" dirty="0">
                <a:solidFill>
                  <a:srgbClr val="000000"/>
                </a:solidFill>
                <a:latin typeface="TT Rounds Condensed"/>
                <a:ea typeface="TT Rounds Condense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T Rounds Condensed"/>
                <a:ea typeface="TT Rounds Condensed"/>
              </a:rPr>
              <a:t>określana</a:t>
            </a:r>
            <a:r>
              <a:rPr lang="en-US" sz="2000" dirty="0">
                <a:solidFill>
                  <a:srgbClr val="000000"/>
                </a:solidFill>
                <a:latin typeface="TT Rounds Condensed"/>
                <a:ea typeface="TT Rounds Condensed"/>
              </a:rPr>
              <a:t> w </a:t>
            </a:r>
            <a:r>
              <a:rPr lang="pl-PL" sz="2000" dirty="0">
                <a:solidFill>
                  <a:srgbClr val="000000"/>
                </a:solidFill>
                <a:latin typeface="TT Rounds Condensed"/>
                <a:ea typeface="TT Rounds Condensed"/>
              </a:rPr>
              <a:t>R</a:t>
            </a:r>
            <a:r>
              <a:rPr lang="en-US" sz="2000" dirty="0" err="1">
                <a:solidFill>
                  <a:srgbClr val="000000"/>
                </a:solidFill>
                <a:latin typeface="TT Rounds Condensed"/>
                <a:ea typeface="TT Rounds Condensed"/>
              </a:rPr>
              <a:t>egulamin</a:t>
            </a:r>
            <a:r>
              <a:rPr lang="pl-PL" sz="2000" dirty="0" err="1">
                <a:solidFill>
                  <a:srgbClr val="000000"/>
                </a:solidFill>
                <a:latin typeface="TT Rounds Condensed"/>
                <a:ea typeface="TT Rounds Condensed"/>
              </a:rPr>
              <a:t>ie</a:t>
            </a:r>
            <a:r>
              <a:rPr lang="en-US" sz="2000" dirty="0">
                <a:solidFill>
                  <a:srgbClr val="000000"/>
                </a:solidFill>
                <a:latin typeface="TT Rounds Condensed"/>
                <a:ea typeface="TT Rounds Condense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T Rounds Condensed"/>
                <a:ea typeface="TT Rounds Condensed"/>
              </a:rPr>
              <a:t>wyboru</a:t>
            </a:r>
            <a:r>
              <a:rPr lang="en-US" sz="2000" dirty="0">
                <a:solidFill>
                  <a:srgbClr val="000000"/>
                </a:solidFill>
                <a:latin typeface="TT Rounds Condensed"/>
                <a:ea typeface="TT Rounds Condense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T Rounds Condensed"/>
                <a:ea typeface="TT Rounds Condensed"/>
              </a:rPr>
              <a:t>projektów</a:t>
            </a:r>
            <a:r>
              <a:rPr lang="en-US" sz="2000" dirty="0">
                <a:solidFill>
                  <a:srgbClr val="000000"/>
                </a:solidFill>
                <a:latin typeface="TT Rounds Condensed"/>
                <a:ea typeface="TT Rounds Condensed"/>
              </a:rPr>
              <a:t> w § 5 </a:t>
            </a:r>
            <a:r>
              <a:rPr lang="en-US" sz="2000" dirty="0" err="1">
                <a:solidFill>
                  <a:srgbClr val="000000"/>
                </a:solidFill>
                <a:latin typeface="TT Rounds Condensed"/>
                <a:ea typeface="TT Rounds Condensed"/>
              </a:rPr>
              <a:t>ust</a:t>
            </a:r>
            <a:r>
              <a:rPr lang="en-US" sz="2000" dirty="0">
                <a:solidFill>
                  <a:srgbClr val="000000"/>
                </a:solidFill>
                <a:latin typeface="TT Rounds Condensed"/>
                <a:ea typeface="TT Rounds Condensed"/>
              </a:rPr>
              <a:t>. 5 i </a:t>
            </a:r>
            <a:r>
              <a:rPr lang="en-US" sz="2000" dirty="0" err="1">
                <a:solidFill>
                  <a:srgbClr val="000000"/>
                </a:solidFill>
                <a:latin typeface="TT Rounds Condensed"/>
                <a:ea typeface="TT Rounds Condensed"/>
              </a:rPr>
              <a:t>wynosi</a:t>
            </a:r>
            <a:r>
              <a:rPr lang="en-US" sz="20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T Rounds Condensed Bold"/>
              </a:rPr>
              <a:t>maksymalnie</a:t>
            </a:r>
            <a:r>
              <a:rPr lang="en-US" sz="2000" dirty="0">
                <a:solidFill>
                  <a:srgbClr val="000000"/>
                </a:solidFill>
                <a:latin typeface="TT Rounds Condensed Bold"/>
              </a:rPr>
              <a:t> 7% </a:t>
            </a:r>
            <a:r>
              <a:rPr lang="en-US" sz="2000" dirty="0" err="1">
                <a:solidFill>
                  <a:srgbClr val="000000"/>
                </a:solidFill>
                <a:latin typeface="TT Rounds Condensed Bold"/>
              </a:rPr>
              <a:t>kwalifikowalnych</a:t>
            </a:r>
            <a:r>
              <a:rPr lang="en-US" sz="20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T Rounds Condensed Bold"/>
              </a:rPr>
              <a:t>kosztów</a:t>
            </a:r>
            <a:r>
              <a:rPr lang="en-US" sz="20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T Rounds Condensed Bold"/>
              </a:rPr>
              <a:t>bezpośrednich</a:t>
            </a:r>
            <a:r>
              <a:rPr lang="en-US" sz="2000" dirty="0">
                <a:solidFill>
                  <a:srgbClr val="000000"/>
                </a:solidFill>
                <a:latin typeface="TT Rounds Condensed Bold"/>
              </a:rPr>
              <a:t> w </a:t>
            </a:r>
            <a:r>
              <a:rPr lang="en-US" sz="2000" dirty="0" err="1">
                <a:solidFill>
                  <a:srgbClr val="000000"/>
                </a:solidFill>
                <a:latin typeface="TT Rounds Condensed Bold"/>
              </a:rPr>
              <a:t>projekcie</a:t>
            </a:r>
            <a:r>
              <a:rPr lang="en-US" sz="2000" dirty="0">
                <a:solidFill>
                  <a:srgbClr val="000000"/>
                </a:solidFill>
                <a:latin typeface="TT Rounds Condensed Bold"/>
              </a:rPr>
              <a:t>.</a:t>
            </a:r>
            <a:endParaRPr lang="pl-PL" sz="2000" dirty="0">
              <a:solidFill>
                <a:srgbClr val="000000"/>
              </a:solidFill>
              <a:latin typeface="TT Rounds Condensed Bold"/>
            </a:endParaRPr>
          </a:p>
          <a:p>
            <a:pPr algn="ctr">
              <a:lnSpc>
                <a:spcPct val="150000"/>
              </a:lnSpc>
            </a:pPr>
            <a:endParaRPr lang="en-US" sz="2000" dirty="0">
              <a:solidFill>
                <a:srgbClr val="000000"/>
              </a:solidFill>
              <a:latin typeface="TT Rounds Condensed Bold"/>
            </a:endParaRPr>
          </a:p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Kosztami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pośrednimi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są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a)    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Koszty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ogólne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, w </a:t>
            </a:r>
            <a:r>
              <a:rPr lang="en-US" sz="2200" dirty="0" err="1">
                <a:solidFill>
                  <a:srgbClr val="000000"/>
                </a:solidFill>
                <a:latin typeface="TT Rounds Condensed Bold"/>
              </a:rPr>
              <a:t>szczególności</a:t>
            </a:r>
            <a:r>
              <a:rPr lang="en-US" sz="2200" dirty="0">
                <a:solidFill>
                  <a:srgbClr val="000000"/>
                </a:solidFill>
                <a:latin typeface="TT Rounds Condensed Bold"/>
              </a:rPr>
              <a:t>: </a:t>
            </a:r>
          </a:p>
          <a:p>
            <a:pPr marL="367031" lvl="1" indent="-183515" algn="just">
              <a:lnSpc>
                <a:spcPct val="150000"/>
              </a:lnSpc>
              <a:buFont typeface="Arial"/>
              <a:buChar char="•"/>
            </a:pP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koszty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utrzymania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powierzchni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biurowych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(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czynsz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najem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opłaty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administracyjne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),</a:t>
            </a:r>
          </a:p>
          <a:p>
            <a:pPr marL="367031" lvl="1" indent="-183515" algn="just">
              <a:lnSpc>
                <a:spcPct val="150000"/>
              </a:lnSpc>
              <a:buFont typeface="Arial"/>
              <a:buChar char="•"/>
            </a:pP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opłaty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za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energię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elektryczną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cieplną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gazową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i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wodę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opłaty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przesyłowe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,</a:t>
            </a:r>
          </a:p>
          <a:p>
            <a:pPr marL="367031" lvl="1" indent="-183515" algn="just">
              <a:lnSpc>
                <a:spcPct val="150000"/>
              </a:lnSpc>
              <a:buFont typeface="Arial"/>
              <a:buChar char="•"/>
            </a:pP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opłaty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za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odprowadzanie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ścieków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opłaty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za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wywóz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odpadów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komunalnych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,</a:t>
            </a:r>
          </a:p>
          <a:p>
            <a:pPr marL="367031" lvl="1" indent="-183515" algn="just">
              <a:lnSpc>
                <a:spcPct val="150000"/>
              </a:lnSpc>
              <a:buFont typeface="Arial"/>
              <a:buChar char="•"/>
            </a:pP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koszty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usług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pocztowych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telefonicznych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internetowych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kurierskich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,</a:t>
            </a:r>
          </a:p>
          <a:p>
            <a:pPr marL="367031" lvl="1" indent="-183515" algn="just">
              <a:lnSpc>
                <a:spcPct val="150000"/>
              </a:lnSpc>
              <a:buFont typeface="Arial"/>
              <a:buChar char="•"/>
            </a:pP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koszty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usług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powielania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dokumentów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,</a:t>
            </a:r>
          </a:p>
          <a:p>
            <a:pPr marL="367031" lvl="1" indent="-183515" algn="just">
              <a:lnSpc>
                <a:spcPct val="150000"/>
              </a:lnSpc>
              <a:buFont typeface="Arial"/>
              <a:buChar char="•"/>
            </a:pP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koszty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materiałów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biurowych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i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artykułów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piśmienniczych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,</a:t>
            </a:r>
          </a:p>
          <a:p>
            <a:pPr marL="367031" lvl="1" indent="-183515" algn="just">
              <a:lnSpc>
                <a:spcPct val="150000"/>
              </a:lnSpc>
              <a:buFont typeface="Arial"/>
              <a:buChar char="•"/>
            </a:pP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koszty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ochrony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,</a:t>
            </a:r>
          </a:p>
          <a:p>
            <a:pPr marL="367031" lvl="1" indent="-183515" algn="just">
              <a:lnSpc>
                <a:spcPct val="150000"/>
              </a:lnSpc>
              <a:buFont typeface="Arial"/>
              <a:buChar char="•"/>
            </a:pP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koszty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sprzątania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pomieszczeń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, w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tym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środków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czystości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dezynsekcji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dezynfekcji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deratyzacji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tych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T Rounds Condensed"/>
              </a:rPr>
              <a:t>pomieszczeń</a:t>
            </a:r>
            <a:r>
              <a:rPr lang="en-US" sz="2200" dirty="0">
                <a:solidFill>
                  <a:srgbClr val="000000"/>
                </a:solidFill>
                <a:latin typeface="TT Rounds Condensed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en-US" sz="1700" dirty="0">
              <a:solidFill>
                <a:srgbClr val="000000"/>
              </a:solidFill>
              <a:latin typeface="TT Rounds Condensed"/>
            </a:endParaRPr>
          </a:p>
          <a:p>
            <a:pPr>
              <a:lnSpc>
                <a:spcPts val="2380"/>
              </a:lnSpc>
            </a:pPr>
            <a:endParaRPr lang="en-US" sz="1700" dirty="0">
              <a:solidFill>
                <a:srgbClr val="000000"/>
              </a:solidFill>
              <a:latin typeface="TT Rounds Condensed"/>
            </a:endParaRPr>
          </a:p>
          <a:p>
            <a:pPr algn="ctr">
              <a:lnSpc>
                <a:spcPts val="2380"/>
              </a:lnSpc>
            </a:pPr>
            <a:endParaRPr lang="en-US" sz="1700" dirty="0">
              <a:solidFill>
                <a:srgbClr val="000000"/>
              </a:solidFill>
              <a:latin typeface="TT Rounds Condensed"/>
            </a:endParaRPr>
          </a:p>
          <a:p>
            <a:pPr algn="ctr">
              <a:lnSpc>
                <a:spcPts val="2380"/>
              </a:lnSpc>
            </a:pPr>
            <a:endParaRPr lang="en-US" sz="1700" dirty="0">
              <a:solidFill>
                <a:srgbClr val="000000"/>
              </a:solidFill>
              <a:latin typeface="TT Rounds Condensed"/>
            </a:endParaRPr>
          </a:p>
          <a:p>
            <a:pPr algn="ctr">
              <a:lnSpc>
                <a:spcPts val="2380"/>
              </a:lnSpc>
            </a:pPr>
            <a:endParaRPr lang="en-US" sz="1700" dirty="0">
              <a:solidFill>
                <a:srgbClr val="000000"/>
              </a:solidFill>
              <a:latin typeface="TT Rounds Condensed"/>
            </a:endParaRPr>
          </a:p>
          <a:p>
            <a:pPr algn="ctr">
              <a:lnSpc>
                <a:spcPts val="2380"/>
              </a:lnSpc>
            </a:pPr>
            <a:endParaRPr lang="en-US" sz="1700" dirty="0">
              <a:solidFill>
                <a:srgbClr val="000000"/>
              </a:solidFill>
              <a:latin typeface="TT Rounds Condense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3602540" y="874999"/>
            <a:ext cx="3215580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dirty="0" err="1">
                <a:solidFill>
                  <a:srgbClr val="000000"/>
                </a:solidFill>
                <a:latin typeface="TT Rounds Condensed Bold"/>
              </a:rPr>
              <a:t>Katalog</a:t>
            </a:r>
            <a:r>
              <a:rPr lang="en-US" sz="2199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TT Rounds Condensed Bold"/>
              </a:rPr>
              <a:t>kosztów</a:t>
            </a:r>
            <a:r>
              <a:rPr lang="en-US" sz="2199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TT Rounds Condensed Bold"/>
              </a:rPr>
              <a:t>pośrednich</a:t>
            </a:r>
            <a:endParaRPr lang="en-US" sz="2199" dirty="0">
              <a:solidFill>
                <a:srgbClr val="000000"/>
              </a:solidFill>
              <a:latin typeface="TT Rounds Condensed Bold"/>
            </a:endParaRPr>
          </a:p>
        </p:txBody>
      </p:sp>
    </p:spTree>
    <p:extLst>
      <p:ext uri="{BB962C8B-B14F-4D97-AF65-F5344CB8AC3E}">
        <p14:creationId xmlns:p14="http://schemas.microsoft.com/office/powerpoint/2010/main" val="730458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Logo&#10;&#10;Loga: &#10;- Trzy gwiazdy ułożone na planie trójkąta, czerwona, biała i żółta, przedstawione na niebieskim tle (Pomoc Techniczna da Funduszy Europejskich)&#10;- Flaga Polski (Rzeczpospolita Polska) &#10;- Flaga unii Europejskiej Niebieski prostokąt na którym widnieje okrąg ułożony z żółtych gwiazdek (Dofinansowane przez Unię Europejską) &#10;- zielony okrąg w którym znajduje się napis&quot; lasy Państwowe&quot;, wewnątrz znajduje się kolejny zielony okrąg a w nim przekrój drzewa iglastego wraz z literą &quot;P&quot;  (Centrum Koordynacji Projektów Środowiskowych)"/>
          <p:cNvSpPr/>
          <p:nvPr/>
        </p:nvSpPr>
        <p:spPr>
          <a:xfrm>
            <a:off x="0" y="0"/>
            <a:ext cx="18277932" cy="10286730"/>
          </a:xfrm>
          <a:custGeom>
            <a:avLst/>
            <a:gdLst/>
            <a:ahLst/>
            <a:cxnLst/>
            <a:rect l="l" t="t" r="r" b="b"/>
            <a:pathLst>
              <a:path w="18277932" h="10286730">
                <a:moveTo>
                  <a:pt x="0" y="0"/>
                </a:moveTo>
                <a:lnTo>
                  <a:pt x="18277932" y="0"/>
                </a:lnTo>
                <a:lnTo>
                  <a:pt x="18277932" y="10286730"/>
                </a:lnTo>
                <a:lnTo>
                  <a:pt x="0" y="102867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38186" y="759286"/>
            <a:ext cx="8049814" cy="661322"/>
          </a:xfrm>
          <a:custGeom>
            <a:avLst/>
            <a:gdLst/>
            <a:ahLst/>
            <a:cxnLst/>
            <a:rect l="l" t="t" r="r" b="b"/>
            <a:pathLst>
              <a:path w="8049814" h="661322">
                <a:moveTo>
                  <a:pt x="0" y="0"/>
                </a:moveTo>
                <a:lnTo>
                  <a:pt x="8049814" y="0"/>
                </a:lnTo>
                <a:lnTo>
                  <a:pt x="8049814" y="661322"/>
                </a:lnTo>
                <a:lnTo>
                  <a:pt x="0" y="661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 descr="Koszty&#10;&#10;Zdjęcie przedstawia lupę a obok niej  stojące 4 drewniane kostki ułożone jedna na drugiej, na każdej kostce jest inna litera, razem układają się w słowo COST"/>
          <p:cNvSpPr/>
          <p:nvPr/>
        </p:nvSpPr>
        <p:spPr>
          <a:xfrm>
            <a:off x="10238184" y="1885982"/>
            <a:ext cx="8049816" cy="6671966"/>
          </a:xfrm>
          <a:custGeom>
            <a:avLst/>
            <a:gdLst/>
            <a:ahLst/>
            <a:cxnLst/>
            <a:rect l="l" t="t" r="r" b="b"/>
            <a:pathLst>
              <a:path w="8049816" h="6671966">
                <a:moveTo>
                  <a:pt x="0" y="0"/>
                </a:moveTo>
                <a:lnTo>
                  <a:pt x="8049816" y="0"/>
                </a:lnTo>
                <a:lnTo>
                  <a:pt x="8049816" y="6671966"/>
                </a:lnTo>
                <a:lnTo>
                  <a:pt x="0" y="66719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7659" r="-1765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166853" y="1000125"/>
            <a:ext cx="9772797" cy="9687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endParaRPr dirty="0"/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latin typeface="TT Rounds Condensed Bold"/>
              </a:rPr>
              <a:t>b)   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Koszty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 Bold"/>
              </a:rPr>
              <a:t>osobowe</a:t>
            </a:r>
            <a:r>
              <a:rPr lang="en-US" sz="2400" dirty="0">
                <a:solidFill>
                  <a:srgbClr val="000000"/>
                </a:solidFill>
                <a:latin typeface="TT Rounds Condensed Bold"/>
              </a:rPr>
              <a:t>: </a:t>
            </a:r>
          </a:p>
          <a:p>
            <a:pPr marL="367031" lvl="1" indent="-183515" algn="just">
              <a:lnSpc>
                <a:spcPct val="150000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koszty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koordynatora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projektu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oraz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innego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personelu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zaangażowanego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w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zarządzanie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rozliczanie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monitorowanie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projektu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lub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prowadzenie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innych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działań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administracyjnych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w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projekcie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, w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szczególności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koszty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wynagrodzenia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tych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osób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, ich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delegacji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służbowych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i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szkoleń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,</a:t>
            </a:r>
          </a:p>
          <a:p>
            <a:pPr marL="367031" lvl="1" indent="-183515" algn="just">
              <a:lnSpc>
                <a:spcPct val="150000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koszty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zarządu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wynagrodzenia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osób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uprawnionych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do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reprezentowania</a:t>
            </a:r>
            <a:r>
              <a:rPr lang="pl-PL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jednostki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których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zakresy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czynności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nie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są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przypisane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wyłącznie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do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projektu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, np.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kierownika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jednostki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),</a:t>
            </a:r>
          </a:p>
          <a:p>
            <a:pPr marL="367031" lvl="1" indent="-183515" algn="just">
              <a:lnSpc>
                <a:spcPct val="150000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koszty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personelu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obsługowego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obsługa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kadrowa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finansowa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administracyjna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sekretariat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kancelaria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obsługa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prawna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, w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tym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dotycząca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zamówień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)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na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potrzeby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funkcjonowania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jednostki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,</a:t>
            </a:r>
          </a:p>
          <a:p>
            <a:pPr marL="367031" lvl="1" indent="-183515" algn="just"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koszty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obsługi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księgowej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wynagrodzenia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osób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księgujących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wydatki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w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projekcie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koszty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związane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ze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zleceniem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prowadzenia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obsługi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księgowej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projektu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biuru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T Rounds Condensed"/>
              </a:rPr>
              <a:t>rachunkowemu</a:t>
            </a:r>
            <a:r>
              <a:rPr lang="en-US" sz="2400" dirty="0">
                <a:solidFill>
                  <a:srgbClr val="000000"/>
                </a:solidFill>
                <a:latin typeface="TT Rounds Condensed"/>
              </a:rPr>
              <a:t>). </a:t>
            </a:r>
          </a:p>
          <a:p>
            <a:pPr algn="ctr">
              <a:lnSpc>
                <a:spcPct val="150000"/>
              </a:lnSpc>
            </a:pPr>
            <a:endParaRPr lang="en-US" dirty="0">
              <a:solidFill>
                <a:srgbClr val="000000"/>
              </a:solidFill>
              <a:latin typeface="TT Rounds Condensed"/>
            </a:endParaRPr>
          </a:p>
          <a:p>
            <a:pPr algn="ctr">
              <a:lnSpc>
                <a:spcPts val="2380"/>
              </a:lnSpc>
            </a:pPr>
            <a:endParaRPr lang="en-US" sz="1700" dirty="0">
              <a:solidFill>
                <a:srgbClr val="000000"/>
              </a:solidFill>
              <a:latin typeface="TT Rounds Condensed"/>
            </a:endParaRPr>
          </a:p>
          <a:p>
            <a:pPr algn="ctr">
              <a:lnSpc>
                <a:spcPts val="2380"/>
              </a:lnSpc>
            </a:pPr>
            <a:endParaRPr lang="en-US" sz="1700" dirty="0">
              <a:solidFill>
                <a:srgbClr val="000000"/>
              </a:solidFill>
              <a:latin typeface="TT Rounds Condensed"/>
            </a:endParaRPr>
          </a:p>
          <a:p>
            <a:pPr algn="ctr">
              <a:lnSpc>
                <a:spcPts val="2380"/>
              </a:lnSpc>
            </a:pPr>
            <a:endParaRPr lang="en-US" sz="1700" dirty="0">
              <a:solidFill>
                <a:srgbClr val="000000"/>
              </a:solidFill>
              <a:latin typeface="TT Rounds Condensed"/>
            </a:endParaRPr>
          </a:p>
          <a:p>
            <a:pPr algn="ctr">
              <a:lnSpc>
                <a:spcPts val="2380"/>
              </a:lnSpc>
            </a:pPr>
            <a:endParaRPr lang="en-US" sz="1700" dirty="0">
              <a:solidFill>
                <a:srgbClr val="000000"/>
              </a:solidFill>
              <a:latin typeface="TT Rounds Condense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3602540" y="874999"/>
            <a:ext cx="3215580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dirty="0" err="1">
                <a:solidFill>
                  <a:srgbClr val="000000"/>
                </a:solidFill>
                <a:latin typeface="TT Rounds Condensed Bold"/>
              </a:rPr>
              <a:t>Katalog</a:t>
            </a:r>
            <a:r>
              <a:rPr lang="en-US" sz="2199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TT Rounds Condensed Bold"/>
              </a:rPr>
              <a:t>kosztów</a:t>
            </a:r>
            <a:r>
              <a:rPr lang="en-US" sz="2199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TT Rounds Condensed Bold"/>
              </a:rPr>
              <a:t>pośrednich</a:t>
            </a:r>
            <a:endParaRPr lang="en-US" sz="2199" dirty="0">
              <a:solidFill>
                <a:srgbClr val="000000"/>
              </a:solidFill>
              <a:latin typeface="TT Rounds Condensed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4690</Words>
  <Application>Microsoft Office PowerPoint</Application>
  <PresentationFormat>Niestandardowy</PresentationFormat>
  <Paragraphs>455</Paragraphs>
  <Slides>43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43</vt:i4>
      </vt:variant>
    </vt:vector>
  </HeadingPairs>
  <TitlesOfParts>
    <vt:vector size="51" baseType="lpstr">
      <vt:lpstr>TT Rounds Condensed Bold</vt:lpstr>
      <vt:lpstr>Open Sans Bold</vt:lpstr>
      <vt:lpstr>Arial</vt:lpstr>
      <vt:lpstr>Calibri</vt:lpstr>
      <vt:lpstr>Open Sans</vt:lpstr>
      <vt:lpstr>TT Rounds Condensed</vt:lpstr>
      <vt:lpstr>Wingdings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Prezentacja_PdP_szablon_16x9.pptx</dc:title>
  <dc:creator>Karolina Stolarczyk</dc:creator>
  <cp:lastModifiedBy>Julia Szczygieł</cp:lastModifiedBy>
  <cp:revision>17</cp:revision>
  <dcterms:created xsi:type="dcterms:W3CDTF">2006-08-16T00:00:00Z</dcterms:created>
  <dcterms:modified xsi:type="dcterms:W3CDTF">2024-04-15T12:33:56Z</dcterms:modified>
  <dc:identifier>DAGA4tf3guI</dc:identifier>
</cp:coreProperties>
</file>